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aleway"/>
      <p:regular r:id="rId61"/>
      <p:bold r:id="rId62"/>
      <p:italic r:id="rId63"/>
      <p:boldItalic r:id="rId64"/>
    </p:embeddedFont>
    <p:embeddedFont>
      <p:font typeface="Karla"/>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5.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7.xml"/><Relationship Id="rId66" Type="http://schemas.openxmlformats.org/officeDocument/2006/relationships/font" Target="fonts/Karla-bold.fntdata"/><Relationship Id="rId21" Type="http://schemas.openxmlformats.org/officeDocument/2006/relationships/slide" Target="slides/slide16.xml"/><Relationship Id="rId65" Type="http://schemas.openxmlformats.org/officeDocument/2006/relationships/font" Target="fonts/Karla-regular.fntdata"/><Relationship Id="rId24" Type="http://schemas.openxmlformats.org/officeDocument/2006/relationships/slide" Target="slides/slide19.xml"/><Relationship Id="rId68" Type="http://schemas.openxmlformats.org/officeDocument/2006/relationships/font" Target="fonts/Karla-boldItalic.fntdata"/><Relationship Id="rId23" Type="http://schemas.openxmlformats.org/officeDocument/2006/relationships/slide" Target="slides/slide18.xml"/><Relationship Id="rId67" Type="http://schemas.openxmlformats.org/officeDocument/2006/relationships/font" Target="fonts/Karla-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87688a0f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87688a0f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986f2a4d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986f2a4d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986f2a4d2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986f2a4d2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98f35854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98f35854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98f35854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98f35854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98f35854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98f35854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98f35854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98f35854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98f35854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98f35854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98f35854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98f35854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9ae56437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9ae56437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85365be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85365be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9ae56437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9ae56437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9ae56437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9ae56437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9ae56437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9ae56437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9ae564372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9ae564372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9ae564372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9ae564372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89ae564372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9ae564372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986f2a4d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986f2a4d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986f2a4d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986f2a4d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8986f2a4d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986f2a4d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98f3585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98f3585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85365bef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85365bef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98f35854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98f35854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9ae57ad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9ae57ad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9d72af19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9d72af19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89d72af19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9d72af19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9d72af19b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9d72af19b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9d72af19b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9d72af19b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9d72af19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9d72af19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9d72af19b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9d72af19b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98f35854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98f35854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889a561d1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89a561d1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85365bef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85365bef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88fecd9f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88fecd9f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9ae5643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9ae564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89ae5643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9ae56437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9ae5643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9ae56437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89ae5643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9ae5643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9ae5643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9ae5643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89ae56437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9ae56437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9ae56437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9ae56437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89ae56437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9ae56437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89ae56437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9ae56437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85365bef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85365bef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89ae56437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9ae56437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89ae56437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9ae56437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89ae56437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9ae56437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89ae56437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9ae56437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89ae56437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9ae56437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89ae56437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9ae56437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87688a0f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87688a0f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87688a0f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87688a0f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87688a0f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87688a0f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87688a0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87688a0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004C52"/>
        </a:solidFill>
      </p:bgPr>
    </p:bg>
    <p:spTree>
      <p:nvGrpSpPr>
        <p:cNvPr id="9" name="Shape 9"/>
        <p:cNvGrpSpPr/>
        <p:nvPr/>
      </p:nvGrpSpPr>
      <p:grpSpPr>
        <a:xfrm>
          <a:off x="0" y="0"/>
          <a:ext cx="0" cy="0"/>
          <a:chOff x="0" y="0"/>
          <a:chExt cx="0" cy="0"/>
        </a:xfrm>
      </p:grpSpPr>
      <p:sp>
        <p:nvSpPr>
          <p:cNvPr id="10" name="Google Shape;10;p2"/>
          <p:cNvSpPr/>
          <p:nvPr/>
        </p:nvSpPr>
        <p:spPr>
          <a:xfrm flipH="1">
            <a:off x="6025" y="301575"/>
            <a:ext cx="9150050" cy="4496748"/>
          </a:xfrm>
          <a:custGeom>
            <a:rect b="b" l="l" r="r" t="t"/>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rect b="b" l="l" r="r" t="t"/>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rect b="b" l="l" r="r" t="t"/>
            <a:pathLst>
              <a:path extrusionOk="0" h="106157" w="366243">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p:nvPr>
            <p:ph type="ctrTitle"/>
          </p:nvPr>
        </p:nvSpPr>
        <p:spPr>
          <a:xfrm>
            <a:off x="1719025" y="1991825"/>
            <a:ext cx="57060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92" name="Shape 92"/>
        <p:cNvGrpSpPr/>
        <p:nvPr/>
      </p:nvGrpSpPr>
      <p:grpSpPr>
        <a:xfrm>
          <a:off x="0" y="0"/>
          <a:ext cx="0" cy="0"/>
          <a:chOff x="0" y="0"/>
          <a:chExt cx="0" cy="0"/>
        </a:xfrm>
      </p:grpSpPr>
      <p:sp>
        <p:nvSpPr>
          <p:cNvPr id="93" name="Google Shape;93;p11"/>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1"/>
          <p:cNvGrpSpPr/>
          <p:nvPr/>
        </p:nvGrpSpPr>
        <p:grpSpPr>
          <a:xfrm>
            <a:off x="0" y="490"/>
            <a:ext cx="5153705" cy="5134399"/>
            <a:chOff x="0" y="75"/>
            <a:chExt cx="5153705" cy="5152950"/>
          </a:xfrm>
        </p:grpSpPr>
        <p:sp>
          <p:nvSpPr>
            <p:cNvPr id="95" name="Google Shape;95;p11"/>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1"/>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00" name="Google Shape;100;p11"/>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01" name="Google Shape;101;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ABE33F"/>
        </a:solidFill>
      </p:bgPr>
    </p:bg>
    <p:spTree>
      <p:nvGrpSpPr>
        <p:cNvPr id="14" name="Shape 14"/>
        <p:cNvGrpSpPr/>
        <p:nvPr/>
      </p:nvGrpSpPr>
      <p:grpSpPr>
        <a:xfrm>
          <a:off x="0" y="0"/>
          <a:ext cx="0" cy="0"/>
          <a:chOff x="0" y="0"/>
          <a:chExt cx="0" cy="0"/>
        </a:xfrm>
      </p:grpSpPr>
      <p:sp>
        <p:nvSpPr>
          <p:cNvPr id="15" name="Google Shape;15;p3"/>
          <p:cNvSpPr/>
          <p:nvPr/>
        </p:nvSpPr>
        <p:spPr>
          <a:xfrm flipH="1">
            <a:off x="6025" y="301575"/>
            <a:ext cx="9150050" cy="4496748"/>
          </a:xfrm>
          <a:custGeom>
            <a:rect b="b" l="l" r="r" t="t"/>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6" name="Google Shape;16;p3"/>
          <p:cNvSpPr/>
          <p:nvPr/>
        </p:nvSpPr>
        <p:spPr>
          <a:xfrm>
            <a:off x="-5900" y="753950"/>
            <a:ext cx="9144150" cy="3769800"/>
          </a:xfrm>
          <a:custGeom>
            <a:rect b="b" l="l" r="r" t="t"/>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7" name="Google Shape;17;p3"/>
          <p:cNvSpPr/>
          <p:nvPr/>
        </p:nvSpPr>
        <p:spPr>
          <a:xfrm>
            <a:off x="0" y="1351100"/>
            <a:ext cx="9156075" cy="2889063"/>
          </a:xfrm>
          <a:custGeom>
            <a:rect b="b" l="l" r="r" t="t"/>
            <a:pathLst>
              <a:path extrusionOk="0" h="106157" w="366243">
                <a:moveTo>
                  <a:pt x="241" y="0"/>
                </a:moveTo>
                <a:lnTo>
                  <a:pt x="0" y="77929"/>
                </a:lnTo>
                <a:lnTo>
                  <a:pt x="366243" y="106157"/>
                </a:lnTo>
                <a:lnTo>
                  <a:pt x="366243" y="4102"/>
                </a:lnTo>
                <a:close/>
              </a:path>
            </a:pathLst>
          </a:custGeom>
          <a:solidFill>
            <a:srgbClr val="00AE9D">
              <a:alpha val="83460"/>
            </a:srgbClr>
          </a:solidFill>
          <a:ln>
            <a:noFill/>
          </a:ln>
        </p:spPr>
      </p:sp>
      <p:sp>
        <p:nvSpPr>
          <p:cNvPr id="18" name="Google Shape;18;p3"/>
          <p:cNvSpPr txBox="1"/>
          <p:nvPr>
            <p:ph type="ctrTitle"/>
          </p:nvPr>
        </p:nvSpPr>
        <p:spPr>
          <a:xfrm>
            <a:off x="1815525" y="2040550"/>
            <a:ext cx="55131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 type="subTitle"/>
          </p:nvPr>
        </p:nvSpPr>
        <p:spPr>
          <a:xfrm>
            <a:off x="1815375" y="3068650"/>
            <a:ext cx="55131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4C52"/>
              </a:buClr>
              <a:buSzPts val="1800"/>
              <a:buNone/>
              <a:defRPr b="1" sz="1800"/>
            </a:lvl1pPr>
            <a:lvl2pPr lvl="1" rtl="0" algn="ctr">
              <a:spcBef>
                <a:spcPts val="0"/>
              </a:spcBef>
              <a:spcAft>
                <a:spcPts val="0"/>
              </a:spcAft>
              <a:buClr>
                <a:srgbClr val="004C52"/>
              </a:buClr>
              <a:buSzPts val="1800"/>
              <a:buNone/>
              <a:defRPr b="1" sz="1800"/>
            </a:lvl2pPr>
            <a:lvl3pPr lvl="2" rtl="0" algn="ctr">
              <a:spcBef>
                <a:spcPts val="0"/>
              </a:spcBef>
              <a:spcAft>
                <a:spcPts val="0"/>
              </a:spcAft>
              <a:buClr>
                <a:srgbClr val="004C52"/>
              </a:buClr>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20" name="Google Shape;20;p3"/>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 name="Shape 21"/>
        <p:cNvGrpSpPr/>
        <p:nvPr/>
      </p:nvGrpSpPr>
      <p:grpSpPr>
        <a:xfrm>
          <a:off x="0" y="0"/>
          <a:ext cx="0" cy="0"/>
          <a:chOff x="0" y="0"/>
          <a:chExt cx="0" cy="0"/>
        </a:xfrm>
      </p:grpSpPr>
      <p:sp>
        <p:nvSpPr>
          <p:cNvPr id="22" name="Google Shape;22;p4"/>
          <p:cNvSpPr/>
          <p:nvPr/>
        </p:nvSpPr>
        <p:spPr>
          <a:xfrm>
            <a:off x="6025" y="301575"/>
            <a:ext cx="9150050" cy="4496748"/>
          </a:xfrm>
          <a:custGeom>
            <a:rect b="b" l="l" r="r" t="t"/>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23" name="Google Shape;23;p4"/>
          <p:cNvSpPr/>
          <p:nvPr/>
        </p:nvSpPr>
        <p:spPr>
          <a:xfrm>
            <a:off x="0" y="1580113"/>
            <a:ext cx="9144000" cy="3341668"/>
          </a:xfrm>
          <a:custGeom>
            <a:rect b="b" l="l" r="r" t="t"/>
            <a:pathLst>
              <a:path extrusionOk="0" h="110982" w="365760">
                <a:moveTo>
                  <a:pt x="0" y="0"/>
                </a:moveTo>
                <a:lnTo>
                  <a:pt x="0" y="54526"/>
                </a:lnTo>
                <a:lnTo>
                  <a:pt x="317748" y="110982"/>
                </a:lnTo>
                <a:lnTo>
                  <a:pt x="365760" y="84202"/>
                </a:lnTo>
                <a:lnTo>
                  <a:pt x="365760" y="26780"/>
                </a:lnTo>
                <a:close/>
              </a:path>
            </a:pathLst>
          </a:custGeom>
          <a:solidFill>
            <a:srgbClr val="00AE9D">
              <a:alpha val="83460"/>
            </a:srgbClr>
          </a:solidFill>
          <a:ln>
            <a:noFill/>
          </a:ln>
        </p:spPr>
      </p:sp>
      <p:sp>
        <p:nvSpPr>
          <p:cNvPr id="24" name="Google Shape;24;p4"/>
          <p:cNvSpPr/>
          <p:nvPr/>
        </p:nvSpPr>
        <p:spPr>
          <a:xfrm>
            <a:off x="-5900" y="410541"/>
            <a:ext cx="9144152" cy="4453149"/>
          </a:xfrm>
          <a:custGeom>
            <a:rect b="b" l="l" r="r" t="t"/>
            <a:pathLst>
              <a:path extrusionOk="0" h="147896" w="365036">
                <a:moveTo>
                  <a:pt x="365036" y="21714"/>
                </a:moveTo>
                <a:lnTo>
                  <a:pt x="87097" y="0"/>
                </a:lnTo>
                <a:lnTo>
                  <a:pt x="0" y="57421"/>
                </a:lnTo>
                <a:lnTo>
                  <a:pt x="0" y="117255"/>
                </a:lnTo>
                <a:lnTo>
                  <a:pt x="241266" y="147896"/>
                </a:lnTo>
                <a:lnTo>
                  <a:pt x="365036" y="112913"/>
                </a:lnTo>
                <a:close/>
              </a:path>
            </a:pathLst>
          </a:custGeom>
          <a:solidFill>
            <a:srgbClr val="ABE33F">
              <a:alpha val="81150"/>
            </a:srgbClr>
          </a:solidFill>
          <a:ln>
            <a:noFill/>
          </a:ln>
        </p:spPr>
      </p:sp>
      <p:sp>
        <p:nvSpPr>
          <p:cNvPr id="25" name="Google Shape;25;p4"/>
          <p:cNvSpPr txBox="1"/>
          <p:nvPr>
            <p:ph idx="1" type="body"/>
          </p:nvPr>
        </p:nvSpPr>
        <p:spPr>
          <a:xfrm>
            <a:off x="1833775" y="2314200"/>
            <a:ext cx="5476500" cy="8199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rgbClr val="FFFFFF"/>
              </a:buClr>
              <a:buSzPts val="2400"/>
              <a:buChar char="◆"/>
              <a:defRPr b="1" i="1">
                <a:solidFill>
                  <a:srgbClr val="FFFFFF"/>
                </a:solidFill>
              </a:defRPr>
            </a:lvl1pPr>
            <a:lvl2pPr indent="-381000" lvl="1" marL="914400" rtl="0" algn="ctr">
              <a:spcBef>
                <a:spcPts val="0"/>
              </a:spcBef>
              <a:spcAft>
                <a:spcPts val="0"/>
              </a:spcAft>
              <a:buClr>
                <a:srgbClr val="FFFFFF"/>
              </a:buClr>
              <a:buSzPts val="2400"/>
              <a:buChar char="◆"/>
              <a:defRPr b="1" i="1">
                <a:solidFill>
                  <a:srgbClr val="FFFFFF"/>
                </a:solidFill>
              </a:defRPr>
            </a:lvl2pPr>
            <a:lvl3pPr indent="-381000" lvl="2" marL="1371600" rtl="0" algn="ctr">
              <a:spcBef>
                <a:spcPts val="0"/>
              </a:spcBef>
              <a:spcAft>
                <a:spcPts val="0"/>
              </a:spcAft>
              <a:buClr>
                <a:srgbClr val="FFFFFF"/>
              </a:buClr>
              <a:buSzPts val="2400"/>
              <a:buChar char="◇"/>
              <a:defRPr b="1" i="1">
                <a:solidFill>
                  <a:srgbClr val="FFFFFF"/>
                </a:solidFill>
              </a:defRPr>
            </a:lvl3pPr>
            <a:lvl4pPr indent="-381000" lvl="3" marL="1828800" rtl="0" algn="ctr">
              <a:spcBef>
                <a:spcPts val="0"/>
              </a:spcBef>
              <a:spcAft>
                <a:spcPts val="0"/>
              </a:spcAft>
              <a:buClr>
                <a:srgbClr val="FFFFFF"/>
              </a:buClr>
              <a:buSzPts val="2400"/>
              <a:buChar char="●"/>
              <a:defRPr b="1" i="1">
                <a:solidFill>
                  <a:srgbClr val="FFFFFF"/>
                </a:solidFill>
              </a:defRPr>
            </a:lvl4pPr>
            <a:lvl5pPr indent="-381000" lvl="4" marL="2286000" rtl="0" algn="ctr">
              <a:spcBef>
                <a:spcPts val="0"/>
              </a:spcBef>
              <a:spcAft>
                <a:spcPts val="0"/>
              </a:spcAft>
              <a:buClr>
                <a:srgbClr val="FFFFFF"/>
              </a:buClr>
              <a:buSzPts val="2400"/>
              <a:buChar char="○"/>
              <a:defRPr b="1" i="1">
                <a:solidFill>
                  <a:srgbClr val="FFFFFF"/>
                </a:solidFill>
              </a:defRPr>
            </a:lvl5pPr>
            <a:lvl6pPr indent="-381000" lvl="5" marL="2743200" rtl="0" algn="ctr">
              <a:spcBef>
                <a:spcPts val="0"/>
              </a:spcBef>
              <a:spcAft>
                <a:spcPts val="0"/>
              </a:spcAft>
              <a:buClr>
                <a:srgbClr val="FFFFFF"/>
              </a:buClr>
              <a:buSzPts val="2400"/>
              <a:buChar char="■"/>
              <a:defRPr b="1" i="1">
                <a:solidFill>
                  <a:srgbClr val="FFFFFF"/>
                </a:solidFill>
              </a:defRPr>
            </a:lvl6pPr>
            <a:lvl7pPr indent="-381000" lvl="6" marL="3200400" rtl="0" algn="ctr">
              <a:spcBef>
                <a:spcPts val="0"/>
              </a:spcBef>
              <a:spcAft>
                <a:spcPts val="0"/>
              </a:spcAft>
              <a:buClr>
                <a:srgbClr val="FFFFFF"/>
              </a:buClr>
              <a:buSzPts val="2400"/>
              <a:buChar char="●"/>
              <a:defRPr b="1" i="1">
                <a:solidFill>
                  <a:srgbClr val="FFFFFF"/>
                </a:solidFill>
              </a:defRPr>
            </a:lvl7pPr>
            <a:lvl8pPr indent="-381000" lvl="7" marL="3657600" rtl="0" algn="ctr">
              <a:spcBef>
                <a:spcPts val="0"/>
              </a:spcBef>
              <a:spcAft>
                <a:spcPts val="0"/>
              </a:spcAft>
              <a:buClr>
                <a:srgbClr val="FFFFFF"/>
              </a:buClr>
              <a:buSzPts val="2400"/>
              <a:buChar char="○"/>
              <a:defRPr b="1" i="1">
                <a:solidFill>
                  <a:srgbClr val="FFFFFF"/>
                </a:solidFill>
              </a:defRPr>
            </a:lvl8pPr>
            <a:lvl9pPr indent="-381000" lvl="8" marL="4114800" algn="ctr">
              <a:spcBef>
                <a:spcPts val="0"/>
              </a:spcBef>
              <a:spcAft>
                <a:spcPts val="0"/>
              </a:spcAft>
              <a:buClr>
                <a:srgbClr val="FFFFFF"/>
              </a:buClr>
              <a:buSzPts val="2400"/>
              <a:buChar char="■"/>
              <a:defRPr b="1" i="1">
                <a:solidFill>
                  <a:srgbClr val="FFFFFF"/>
                </a:solidFill>
              </a:defRPr>
            </a:lvl9pPr>
          </a:lstStyle>
          <a:p/>
        </p:txBody>
      </p:sp>
      <p:sp>
        <p:nvSpPr>
          <p:cNvPr id="26" name="Google Shape;26;p4"/>
          <p:cNvSpPr txBox="1"/>
          <p:nvPr/>
        </p:nvSpPr>
        <p:spPr>
          <a:xfrm>
            <a:off x="3593400" y="10861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6000">
                <a:solidFill>
                  <a:srgbClr val="FFFFFF"/>
                </a:solidFill>
                <a:latin typeface="Raleway"/>
                <a:ea typeface="Raleway"/>
                <a:cs typeface="Raleway"/>
                <a:sym typeface="Raleway"/>
              </a:rPr>
              <a:t>“</a:t>
            </a:r>
            <a:endParaRPr b="1" sz="6000">
              <a:solidFill>
                <a:srgbClr val="FFFFFF"/>
              </a:solidFill>
              <a:latin typeface="Raleway"/>
              <a:ea typeface="Raleway"/>
              <a:cs typeface="Raleway"/>
              <a:sym typeface="Raleway"/>
            </a:endParaRPr>
          </a:p>
        </p:txBody>
      </p:sp>
      <p:sp>
        <p:nvSpPr>
          <p:cNvPr id="27" name="Google Shape;27;p4"/>
          <p:cNvSpPr/>
          <p:nvPr/>
        </p:nvSpPr>
        <p:spPr>
          <a:xfrm>
            <a:off x="4179900" y="1041875"/>
            <a:ext cx="784200" cy="784200"/>
          </a:xfrm>
          <a:prstGeom prst="diamond">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9" name="Shape 29"/>
        <p:cNvGrpSpPr/>
        <p:nvPr/>
      </p:nvGrpSpPr>
      <p:grpSpPr>
        <a:xfrm>
          <a:off x="0" y="0"/>
          <a:ext cx="0" cy="0"/>
          <a:chOff x="0" y="0"/>
          <a:chExt cx="0" cy="0"/>
        </a:xfrm>
      </p:grpSpPr>
      <p:grpSp>
        <p:nvGrpSpPr>
          <p:cNvPr id="30" name="Google Shape;30;p5"/>
          <p:cNvGrpSpPr/>
          <p:nvPr/>
        </p:nvGrpSpPr>
        <p:grpSpPr>
          <a:xfrm>
            <a:off x="-6025" y="0"/>
            <a:ext cx="9168125" cy="5163100"/>
            <a:chOff x="-6025" y="0"/>
            <a:chExt cx="9168125" cy="5163100"/>
          </a:xfrm>
        </p:grpSpPr>
        <p:sp>
          <p:nvSpPr>
            <p:cNvPr id="31" name="Google Shape;31;p5"/>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32" name="Google Shape;32;p5"/>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33" name="Google Shape;33;p5"/>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34" name="Google Shape;34;p5"/>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35" name="Google Shape;35;p5"/>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36" name="Google Shape;36;p5"/>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37" name="Google Shape;37;p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8" name="Google Shape;38;p5"/>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39" name="Google Shape;39;p5"/>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0" name="Shape 40"/>
        <p:cNvGrpSpPr/>
        <p:nvPr/>
      </p:nvGrpSpPr>
      <p:grpSpPr>
        <a:xfrm>
          <a:off x="0" y="0"/>
          <a:ext cx="0" cy="0"/>
          <a:chOff x="0" y="0"/>
          <a:chExt cx="0" cy="0"/>
        </a:xfrm>
      </p:grpSpPr>
      <p:grpSp>
        <p:nvGrpSpPr>
          <p:cNvPr id="41" name="Google Shape;41;p6"/>
          <p:cNvGrpSpPr/>
          <p:nvPr/>
        </p:nvGrpSpPr>
        <p:grpSpPr>
          <a:xfrm>
            <a:off x="-6025" y="0"/>
            <a:ext cx="9168125" cy="5163100"/>
            <a:chOff x="-6025" y="0"/>
            <a:chExt cx="9168125" cy="5163100"/>
          </a:xfrm>
        </p:grpSpPr>
        <p:sp>
          <p:nvSpPr>
            <p:cNvPr id="42" name="Google Shape;42;p6"/>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43" name="Google Shape;43;p6"/>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44" name="Google Shape;44;p6"/>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45" name="Google Shape;45;p6"/>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46" name="Google Shape;46;p6"/>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47" name="Google Shape;47;p6"/>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48" name="Google Shape;48;p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9" name="Google Shape;49;p6"/>
          <p:cNvSpPr txBox="1"/>
          <p:nvPr>
            <p:ph idx="1" type="body"/>
          </p:nvPr>
        </p:nvSpPr>
        <p:spPr>
          <a:xfrm>
            <a:off x="904925" y="1495850"/>
            <a:ext cx="3560100" cy="34299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0" name="Google Shape;50;p6"/>
          <p:cNvSpPr txBox="1"/>
          <p:nvPr>
            <p:ph idx="2" type="body"/>
          </p:nvPr>
        </p:nvSpPr>
        <p:spPr>
          <a:xfrm>
            <a:off x="4679180" y="1495850"/>
            <a:ext cx="3560100" cy="34299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1" name="Google Shape;51;p6"/>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2" name="Shape 52"/>
        <p:cNvGrpSpPr/>
        <p:nvPr/>
      </p:nvGrpSpPr>
      <p:grpSpPr>
        <a:xfrm>
          <a:off x="0" y="0"/>
          <a:ext cx="0" cy="0"/>
          <a:chOff x="0" y="0"/>
          <a:chExt cx="0" cy="0"/>
        </a:xfrm>
      </p:grpSpPr>
      <p:grpSp>
        <p:nvGrpSpPr>
          <p:cNvPr id="53" name="Google Shape;53;p7"/>
          <p:cNvGrpSpPr/>
          <p:nvPr/>
        </p:nvGrpSpPr>
        <p:grpSpPr>
          <a:xfrm>
            <a:off x="-6025" y="0"/>
            <a:ext cx="9168125" cy="5163100"/>
            <a:chOff x="-6025" y="0"/>
            <a:chExt cx="9168125" cy="5163100"/>
          </a:xfrm>
        </p:grpSpPr>
        <p:sp>
          <p:nvSpPr>
            <p:cNvPr id="54" name="Google Shape;54;p7"/>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55" name="Google Shape;55;p7"/>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56" name="Google Shape;56;p7"/>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57" name="Google Shape;57;p7"/>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58" name="Google Shape;58;p7"/>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59" name="Google Shape;59;p7"/>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60" name="Google Shape;60;p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1" name="Google Shape;61;p7"/>
          <p:cNvSpPr txBox="1"/>
          <p:nvPr>
            <p:ph idx="1" type="body"/>
          </p:nvPr>
        </p:nvSpPr>
        <p:spPr>
          <a:xfrm>
            <a:off x="870750" y="1495850"/>
            <a:ext cx="2365200" cy="3429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2" name="Google Shape;62;p7"/>
          <p:cNvSpPr txBox="1"/>
          <p:nvPr>
            <p:ph idx="2" type="body"/>
          </p:nvPr>
        </p:nvSpPr>
        <p:spPr>
          <a:xfrm>
            <a:off x="3357262" y="1495850"/>
            <a:ext cx="2365200" cy="3429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3" name="Google Shape;63;p7"/>
          <p:cNvSpPr txBox="1"/>
          <p:nvPr>
            <p:ph idx="3" type="body"/>
          </p:nvPr>
        </p:nvSpPr>
        <p:spPr>
          <a:xfrm>
            <a:off x="5843773" y="1495850"/>
            <a:ext cx="2365200" cy="3429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4" name="Google Shape;64;p7"/>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grpSp>
        <p:nvGrpSpPr>
          <p:cNvPr id="66" name="Google Shape;66;p8"/>
          <p:cNvGrpSpPr/>
          <p:nvPr/>
        </p:nvGrpSpPr>
        <p:grpSpPr>
          <a:xfrm>
            <a:off x="-6025" y="0"/>
            <a:ext cx="9168125" cy="5163100"/>
            <a:chOff x="-6025" y="0"/>
            <a:chExt cx="9168125" cy="5163100"/>
          </a:xfrm>
        </p:grpSpPr>
        <p:sp>
          <p:nvSpPr>
            <p:cNvPr id="67" name="Google Shape;67;p8"/>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68" name="Google Shape;68;p8"/>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69" name="Google Shape;69;p8"/>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0" name="Google Shape;70;p8"/>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71" name="Google Shape;71;p8"/>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72" name="Google Shape;72;p8"/>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73" name="Google Shape;73;p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74" name="Google Shape;74;p8"/>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5" name="Shape 75"/>
        <p:cNvGrpSpPr/>
        <p:nvPr/>
      </p:nvGrpSpPr>
      <p:grpSpPr>
        <a:xfrm>
          <a:off x="0" y="0"/>
          <a:ext cx="0" cy="0"/>
          <a:chOff x="0" y="0"/>
          <a:chExt cx="0" cy="0"/>
        </a:xfrm>
      </p:grpSpPr>
      <p:sp>
        <p:nvSpPr>
          <p:cNvPr id="76" name="Google Shape;76;p9"/>
          <p:cNvSpPr/>
          <p:nvPr/>
        </p:nvSpPr>
        <p:spPr>
          <a:xfrm>
            <a:off x="-2355" y="0"/>
            <a:ext cx="5209571" cy="983354"/>
          </a:xfrm>
          <a:custGeom>
            <a:rect b="b" l="l" r="r" t="t"/>
            <a:pathLst>
              <a:path extrusionOk="0" h="53320" w="342116">
                <a:moveTo>
                  <a:pt x="0" y="0"/>
                </a:moveTo>
                <a:lnTo>
                  <a:pt x="0" y="53320"/>
                </a:lnTo>
                <a:lnTo>
                  <a:pt x="342116" y="0"/>
                </a:lnTo>
                <a:close/>
              </a:path>
            </a:pathLst>
          </a:custGeom>
          <a:solidFill>
            <a:srgbClr val="004C52"/>
          </a:solidFill>
          <a:ln>
            <a:noFill/>
          </a:ln>
        </p:spPr>
      </p:sp>
      <p:sp>
        <p:nvSpPr>
          <p:cNvPr id="77" name="Google Shape;77;p9"/>
          <p:cNvSpPr/>
          <p:nvPr/>
        </p:nvSpPr>
        <p:spPr>
          <a:xfrm>
            <a:off x="-6025" y="2"/>
            <a:ext cx="4445395" cy="1085644"/>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8" name="Google Shape;78;p9"/>
          <p:cNvSpPr/>
          <p:nvPr/>
        </p:nvSpPr>
        <p:spPr>
          <a:xfrm>
            <a:off x="6375475" y="4745747"/>
            <a:ext cx="2548913" cy="400879"/>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79" name="Google Shape;79;p9"/>
          <p:cNvSpPr/>
          <p:nvPr/>
        </p:nvSpPr>
        <p:spPr>
          <a:xfrm>
            <a:off x="7341180" y="4767304"/>
            <a:ext cx="1821096" cy="395811"/>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80" name="Google Shape;80;p9"/>
          <p:cNvSpPr/>
          <p:nvPr/>
        </p:nvSpPr>
        <p:spPr>
          <a:xfrm>
            <a:off x="8340717" y="4204075"/>
            <a:ext cx="818444" cy="959061"/>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sp>
        <p:nvSpPr>
          <p:cNvPr id="81" name="Google Shape;81;p9"/>
          <p:cNvSpPr/>
          <p:nvPr/>
        </p:nvSpPr>
        <p:spPr>
          <a:xfrm>
            <a:off x="1559025" y="-6025"/>
            <a:ext cx="4116775" cy="944875"/>
          </a:xfrm>
          <a:custGeom>
            <a:rect b="b" l="l" r="r" t="t"/>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
        <p:nvSpPr>
          <p:cNvPr id="82" name="Google Shape;82;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83" name="Google Shape;83;p9"/>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4" name="Shape 84"/>
        <p:cNvGrpSpPr/>
        <p:nvPr/>
      </p:nvGrpSpPr>
      <p:grpSpPr>
        <a:xfrm>
          <a:off x="0" y="0"/>
          <a:ext cx="0" cy="0"/>
          <a:chOff x="0" y="0"/>
          <a:chExt cx="0" cy="0"/>
        </a:xfrm>
      </p:grpSpPr>
      <p:sp>
        <p:nvSpPr>
          <p:cNvPr id="85" name="Google Shape;85;p10"/>
          <p:cNvSpPr/>
          <p:nvPr/>
        </p:nvSpPr>
        <p:spPr>
          <a:xfrm>
            <a:off x="-2355" y="0"/>
            <a:ext cx="5209571" cy="983354"/>
          </a:xfrm>
          <a:custGeom>
            <a:rect b="b" l="l" r="r" t="t"/>
            <a:pathLst>
              <a:path extrusionOk="0" h="53320" w="342116">
                <a:moveTo>
                  <a:pt x="0" y="0"/>
                </a:moveTo>
                <a:lnTo>
                  <a:pt x="0" y="53320"/>
                </a:lnTo>
                <a:lnTo>
                  <a:pt x="342116" y="0"/>
                </a:lnTo>
                <a:close/>
              </a:path>
            </a:pathLst>
          </a:custGeom>
          <a:solidFill>
            <a:srgbClr val="004C52"/>
          </a:solidFill>
          <a:ln>
            <a:noFill/>
          </a:ln>
        </p:spPr>
      </p:sp>
      <p:sp>
        <p:nvSpPr>
          <p:cNvPr id="86" name="Google Shape;86;p10"/>
          <p:cNvSpPr/>
          <p:nvPr/>
        </p:nvSpPr>
        <p:spPr>
          <a:xfrm>
            <a:off x="-6025" y="2"/>
            <a:ext cx="4445395" cy="1085644"/>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87" name="Google Shape;87;p10"/>
          <p:cNvSpPr/>
          <p:nvPr/>
        </p:nvSpPr>
        <p:spPr>
          <a:xfrm>
            <a:off x="6375475" y="4745747"/>
            <a:ext cx="2548913" cy="400879"/>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88" name="Google Shape;88;p10"/>
          <p:cNvSpPr/>
          <p:nvPr/>
        </p:nvSpPr>
        <p:spPr>
          <a:xfrm>
            <a:off x="7341180" y="4767304"/>
            <a:ext cx="1821096" cy="395811"/>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89" name="Google Shape;89;p10"/>
          <p:cNvSpPr/>
          <p:nvPr/>
        </p:nvSpPr>
        <p:spPr>
          <a:xfrm>
            <a:off x="8340717" y="4204075"/>
            <a:ext cx="818444" cy="959061"/>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sp>
        <p:nvSpPr>
          <p:cNvPr id="90" name="Google Shape;90;p10"/>
          <p:cNvSpPr/>
          <p:nvPr/>
        </p:nvSpPr>
        <p:spPr>
          <a:xfrm>
            <a:off x="1559025" y="-6025"/>
            <a:ext cx="4116775" cy="944875"/>
          </a:xfrm>
          <a:custGeom>
            <a:rect b="b" l="l" r="r" t="t"/>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
        <p:nvSpPr>
          <p:cNvPr id="91" name="Google Shape;91;p10"/>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886650" y="1598408"/>
            <a:ext cx="7370700" cy="33273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indent="-381000" lvl="1" marL="9144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indent="-381000" lvl="2" marL="13716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indent="-381000" lvl="3" marL="18288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indent="-381000" lvl="4" marL="2286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indent="-381000" lvl="5" marL="27432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indent="-381000" lvl="6" marL="32004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indent="-381000" lvl="7" marL="36576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indent="-381000" lvl="8" marL="41148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p:txBody>
      </p:sp>
      <p:sp>
        <p:nvSpPr>
          <p:cNvPr id="7" name="Google Shape;7;p1"/>
          <p:cNvSpPr txBox="1"/>
          <p:nvPr>
            <p:ph type="title"/>
          </p:nvPr>
        </p:nvSpPr>
        <p:spPr>
          <a:xfrm>
            <a:off x="886650" y="398400"/>
            <a:ext cx="7370700" cy="85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9pPr>
          </a:lstStyle>
          <a:p/>
        </p:txBody>
      </p:sp>
      <p:sp>
        <p:nvSpPr>
          <p:cNvPr id="8" name="Google Shape;8;p1"/>
          <p:cNvSpPr txBox="1"/>
          <p:nvPr>
            <p:ph idx="12" type="sldNum"/>
          </p:nvPr>
        </p:nvSpPr>
        <p:spPr>
          <a:xfrm>
            <a:off x="27122" y="4749851"/>
            <a:ext cx="548700" cy="393600"/>
          </a:xfrm>
          <a:prstGeom prst="rect">
            <a:avLst/>
          </a:prstGeom>
          <a:noFill/>
          <a:ln>
            <a:noFill/>
          </a:ln>
        </p:spPr>
        <p:txBody>
          <a:bodyPr anchorCtr="0" anchor="t" bIns="91425" lIns="91425" spcFirstLastPara="1" rIns="91425" wrap="square" tIns="91425">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6.gif"/><Relationship Id="rId4" Type="http://schemas.openxmlformats.org/officeDocument/2006/relationships/image" Target="../media/image3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5.gif"/><Relationship Id="rId4" Type="http://schemas.openxmlformats.org/officeDocument/2006/relationships/image" Target="../media/image4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6.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2"/>
          <p:cNvSpPr txBox="1"/>
          <p:nvPr>
            <p:ph type="ctrTitle"/>
          </p:nvPr>
        </p:nvSpPr>
        <p:spPr>
          <a:xfrm>
            <a:off x="913425" y="1855500"/>
            <a:ext cx="5706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500">
                <a:solidFill>
                  <a:srgbClr val="000000"/>
                </a:solidFill>
              </a:rPr>
              <a:t>Práctica</a:t>
            </a:r>
            <a:r>
              <a:rPr lang="es" sz="4500">
                <a:solidFill>
                  <a:srgbClr val="000000"/>
                </a:solidFill>
              </a:rPr>
              <a:t> POA </a:t>
            </a:r>
            <a:endParaRPr sz="4500">
              <a:solidFill>
                <a:srgbClr val="000000"/>
              </a:solidFill>
            </a:endParaRPr>
          </a:p>
          <a:p>
            <a:pPr indent="0" lvl="0" marL="0" rtl="0" algn="ctr">
              <a:spcBef>
                <a:spcPts val="0"/>
              </a:spcBef>
              <a:spcAft>
                <a:spcPts val="0"/>
              </a:spcAft>
              <a:buNone/>
            </a:pPr>
            <a:r>
              <a:rPr lang="es" sz="4500">
                <a:solidFill>
                  <a:srgbClr val="000000"/>
                </a:solidFill>
              </a:rPr>
              <a:t>Aspect J</a:t>
            </a:r>
            <a:endParaRPr sz="4500">
              <a:solidFill>
                <a:srgbClr val="000000"/>
              </a:solidFill>
            </a:endParaRPr>
          </a:p>
        </p:txBody>
      </p:sp>
      <p:sp>
        <p:nvSpPr>
          <p:cNvPr id="107" name="Google Shape;107;p12"/>
          <p:cNvSpPr txBox="1"/>
          <p:nvPr>
            <p:ph idx="4294967295" type="subTitle"/>
          </p:nvPr>
        </p:nvSpPr>
        <p:spPr>
          <a:xfrm>
            <a:off x="5331825" y="2571750"/>
            <a:ext cx="3470700" cy="50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1700"/>
              <a:t>Andres Esteban Romero Romero</a:t>
            </a:r>
            <a:endParaRPr sz="1700"/>
          </a:p>
          <a:p>
            <a:pPr indent="0" lvl="0" marL="0" rtl="0" algn="l">
              <a:spcBef>
                <a:spcPts val="600"/>
              </a:spcBef>
              <a:spcAft>
                <a:spcPts val="0"/>
              </a:spcAft>
              <a:buNone/>
            </a:pPr>
            <a:r>
              <a:rPr lang="es" sz="1700"/>
              <a:t>Oscar Andres Mancera </a:t>
            </a:r>
            <a:r>
              <a:rPr lang="es" sz="1700"/>
              <a:t>Garzón</a:t>
            </a:r>
            <a:r>
              <a:rPr lang="es" sz="1700"/>
              <a:t> </a:t>
            </a:r>
            <a:endParaRPr sz="1700"/>
          </a:p>
          <a:p>
            <a:pPr indent="0" lvl="0" marL="0" rtl="0" algn="l">
              <a:spcBef>
                <a:spcPts val="600"/>
              </a:spcBef>
              <a:spcAft>
                <a:spcPts val="0"/>
              </a:spcAft>
              <a:buNone/>
            </a:pPr>
            <a:r>
              <a:rPr b="1" lang="es" sz="1700"/>
              <a:t>Y</a:t>
            </a:r>
            <a:r>
              <a:rPr lang="es" sz="1700"/>
              <a:t>erson Andres </a:t>
            </a:r>
            <a:r>
              <a:rPr b="1" lang="es" sz="1700"/>
              <a:t>V</a:t>
            </a:r>
            <a:r>
              <a:rPr lang="es" sz="1700"/>
              <a:t>alderrama Ceron</a:t>
            </a:r>
            <a:endParaRPr sz="1700"/>
          </a:p>
        </p:txBody>
      </p:sp>
      <p:sp>
        <p:nvSpPr>
          <p:cNvPr id="108" name="Google Shape;108;p12"/>
          <p:cNvSpPr txBox="1"/>
          <p:nvPr>
            <p:ph idx="4294967295" type="subTitle"/>
          </p:nvPr>
        </p:nvSpPr>
        <p:spPr>
          <a:xfrm>
            <a:off x="8661475" y="3271050"/>
            <a:ext cx="310200" cy="50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1700">
                <a:solidFill>
                  <a:srgbClr val="6AA84F"/>
                </a:solidFill>
              </a:rPr>
              <a:t>7</a:t>
            </a:r>
            <a:endParaRPr sz="1700">
              <a:solidFill>
                <a:srgbClr val="6AA84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a:t>
            </a:r>
            <a:r>
              <a:rPr lang="es"/>
              <a:t> </a:t>
            </a:r>
            <a:r>
              <a:rPr lang="es"/>
              <a:t>definir</a:t>
            </a:r>
            <a:r>
              <a:rPr lang="es"/>
              <a:t> un aspecto?</a:t>
            </a:r>
            <a:endParaRPr/>
          </a:p>
        </p:txBody>
      </p:sp>
      <p:sp>
        <p:nvSpPr>
          <p:cNvPr id="167" name="Google Shape;167;p21"/>
          <p:cNvSpPr txBox="1"/>
          <p:nvPr>
            <p:ph idx="1" type="body"/>
          </p:nvPr>
        </p:nvSpPr>
        <p:spPr>
          <a:xfrm>
            <a:off x="948600" y="1463550"/>
            <a:ext cx="3116700" cy="308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300"/>
              <a:t>Si el aspecto afecta a distintas partes de la aplicación, lo normal es escribir el aspecto en un fichero independiente con extensión .aj. </a:t>
            </a:r>
            <a:endParaRPr sz="2300"/>
          </a:p>
        </p:txBody>
      </p:sp>
      <p:pic>
        <p:nvPicPr>
          <p:cNvPr id="168" name="Google Shape;168;p21"/>
          <p:cNvPicPr preferRelativeResize="0"/>
          <p:nvPr/>
        </p:nvPicPr>
        <p:blipFill>
          <a:blip r:embed="rId3">
            <a:alphaModFix/>
          </a:blip>
          <a:stretch>
            <a:fillRect/>
          </a:stretch>
        </p:blipFill>
        <p:spPr>
          <a:xfrm>
            <a:off x="4437025" y="1559275"/>
            <a:ext cx="4218550" cy="2894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2"/>
          <p:cNvSpPr txBox="1"/>
          <p:nvPr>
            <p:ph idx="1" type="body"/>
          </p:nvPr>
        </p:nvSpPr>
        <p:spPr>
          <a:xfrm>
            <a:off x="886650" y="1598400"/>
            <a:ext cx="36855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Cuando el aspecto afecta a una única clase de la aplicación, optamos por escribir el aspecto como un miembro más de la clase</a:t>
            </a:r>
            <a:endParaRPr/>
          </a:p>
        </p:txBody>
      </p:sp>
      <p:pic>
        <p:nvPicPr>
          <p:cNvPr id="174" name="Google Shape;174;p22"/>
          <p:cNvPicPr preferRelativeResize="0"/>
          <p:nvPr/>
        </p:nvPicPr>
        <p:blipFill>
          <a:blip r:embed="rId3">
            <a:alphaModFix/>
          </a:blip>
          <a:stretch>
            <a:fillRect/>
          </a:stretch>
        </p:blipFill>
        <p:spPr>
          <a:xfrm>
            <a:off x="4392450" y="1673175"/>
            <a:ext cx="4599125" cy="2456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Puntos de enlace (Jointpoints)</a:t>
            </a:r>
            <a:endParaRPr/>
          </a:p>
        </p:txBody>
      </p:sp>
      <p:sp>
        <p:nvSpPr>
          <p:cNvPr id="180" name="Google Shape;180;p23"/>
          <p:cNvSpPr txBox="1"/>
          <p:nvPr>
            <p:ph idx="1" type="body"/>
          </p:nvPr>
        </p:nvSpPr>
        <p:spPr>
          <a:xfrm>
            <a:off x="886650" y="1598400"/>
            <a:ext cx="350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200"/>
              <a:t>S</a:t>
            </a:r>
            <a:r>
              <a:rPr lang="es" sz="2200"/>
              <a:t>on puntos bien definidos en la ejecución de un programa. No hay que confundirlos con posiciones en el código de un programa sino que son puntos sobre el flujo de ejecución de un programa. </a:t>
            </a:r>
            <a:endParaRPr sz="2200"/>
          </a:p>
        </p:txBody>
      </p:sp>
      <p:pic>
        <p:nvPicPr>
          <p:cNvPr id="181" name="Google Shape;181;p23"/>
          <p:cNvPicPr preferRelativeResize="0"/>
          <p:nvPr/>
        </p:nvPicPr>
        <p:blipFill>
          <a:blip r:embed="rId3">
            <a:alphaModFix/>
          </a:blip>
          <a:stretch>
            <a:fillRect/>
          </a:stretch>
        </p:blipFill>
        <p:spPr>
          <a:xfrm>
            <a:off x="4387350" y="1995450"/>
            <a:ext cx="4426675" cy="2123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txBox="1"/>
          <p:nvPr>
            <p:ph idx="1" type="body"/>
          </p:nvPr>
        </p:nvSpPr>
        <p:spPr>
          <a:xfrm>
            <a:off x="886650" y="14001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l</a:t>
            </a:r>
            <a:r>
              <a:rPr lang="es" sz="2300"/>
              <a:t>lamada de un </a:t>
            </a:r>
            <a:r>
              <a:rPr lang="es" sz="2300"/>
              <a:t>método</a:t>
            </a:r>
            <a:r>
              <a:rPr lang="es" sz="2300"/>
              <a:t>:</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rPr lang="es" sz="2300"/>
              <a:t>llamada de un constructor: </a:t>
            </a:r>
            <a:endParaRPr sz="2300"/>
          </a:p>
        </p:txBody>
      </p:sp>
      <p:pic>
        <p:nvPicPr>
          <p:cNvPr id="188" name="Google Shape;188;p24"/>
          <p:cNvPicPr preferRelativeResize="0"/>
          <p:nvPr/>
        </p:nvPicPr>
        <p:blipFill>
          <a:blip r:embed="rId3">
            <a:alphaModFix/>
          </a:blip>
          <a:stretch>
            <a:fillRect/>
          </a:stretch>
        </p:blipFill>
        <p:spPr>
          <a:xfrm>
            <a:off x="4924075" y="2020225"/>
            <a:ext cx="2330325" cy="653200"/>
          </a:xfrm>
          <a:prstGeom prst="rect">
            <a:avLst/>
          </a:prstGeom>
          <a:noFill/>
          <a:ln>
            <a:noFill/>
          </a:ln>
        </p:spPr>
      </p:pic>
      <p:pic>
        <p:nvPicPr>
          <p:cNvPr id="189" name="Google Shape;189;p24"/>
          <p:cNvPicPr preferRelativeResize="0"/>
          <p:nvPr/>
        </p:nvPicPr>
        <p:blipFill>
          <a:blip r:embed="rId4">
            <a:alphaModFix/>
          </a:blip>
          <a:stretch>
            <a:fillRect/>
          </a:stretch>
        </p:blipFill>
        <p:spPr>
          <a:xfrm>
            <a:off x="4355875" y="3437850"/>
            <a:ext cx="3466714" cy="65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5"/>
          <p:cNvSpPr txBox="1"/>
          <p:nvPr>
            <p:ph idx="1" type="body"/>
          </p:nvPr>
        </p:nvSpPr>
        <p:spPr>
          <a:xfrm>
            <a:off x="886650" y="14001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300">
                <a:solidFill>
                  <a:schemeClr val="dk1"/>
                </a:solidFill>
              </a:rPr>
              <a:t>ejecución de un método: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rPr lang="es" sz="2300"/>
              <a:t>ejecución de un constructor: </a:t>
            </a:r>
            <a:endParaRPr sz="2300"/>
          </a:p>
        </p:txBody>
      </p:sp>
      <p:pic>
        <p:nvPicPr>
          <p:cNvPr id="195" name="Google Shape;195;p25"/>
          <p:cNvPicPr preferRelativeResize="0"/>
          <p:nvPr/>
        </p:nvPicPr>
        <p:blipFill>
          <a:blip r:embed="rId3">
            <a:alphaModFix/>
          </a:blip>
          <a:stretch>
            <a:fillRect/>
          </a:stretch>
        </p:blipFill>
        <p:spPr>
          <a:xfrm>
            <a:off x="4706332" y="1646475"/>
            <a:ext cx="2891175" cy="1138500"/>
          </a:xfrm>
          <a:prstGeom prst="rect">
            <a:avLst/>
          </a:prstGeom>
          <a:noFill/>
          <a:ln>
            <a:noFill/>
          </a:ln>
        </p:spPr>
      </p:pic>
      <p:pic>
        <p:nvPicPr>
          <p:cNvPr id="196" name="Google Shape;196;p25"/>
          <p:cNvPicPr preferRelativeResize="0"/>
          <p:nvPr/>
        </p:nvPicPr>
        <p:blipFill>
          <a:blip r:embed="rId4">
            <a:alphaModFix/>
          </a:blip>
          <a:stretch>
            <a:fillRect/>
          </a:stretch>
        </p:blipFill>
        <p:spPr>
          <a:xfrm>
            <a:off x="4876756" y="2988102"/>
            <a:ext cx="2891175" cy="13888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6"/>
          <p:cNvSpPr txBox="1"/>
          <p:nvPr>
            <p:ph idx="1" type="body"/>
          </p:nvPr>
        </p:nvSpPr>
        <p:spPr>
          <a:xfrm>
            <a:off x="886650" y="14001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300">
                <a:solidFill>
                  <a:schemeClr val="dk1"/>
                </a:solidFill>
              </a:rPr>
              <a:t>lectura de un atributo</a:t>
            </a:r>
            <a:r>
              <a:rPr lang="es" sz="2300">
                <a:solidFill>
                  <a:schemeClr val="dk1"/>
                </a:solidFill>
              </a:rPr>
              <a:t>: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rPr lang="es" sz="2300"/>
              <a:t>escritura de un atributo: </a:t>
            </a:r>
            <a:endParaRPr sz="2300"/>
          </a:p>
        </p:txBody>
      </p:sp>
      <p:pic>
        <p:nvPicPr>
          <p:cNvPr id="202" name="Google Shape;202;p26"/>
          <p:cNvPicPr preferRelativeResize="0"/>
          <p:nvPr/>
        </p:nvPicPr>
        <p:blipFill>
          <a:blip r:embed="rId3">
            <a:alphaModFix/>
          </a:blip>
          <a:stretch>
            <a:fillRect/>
          </a:stretch>
        </p:blipFill>
        <p:spPr>
          <a:xfrm>
            <a:off x="4572000" y="1821925"/>
            <a:ext cx="2379900" cy="970750"/>
          </a:xfrm>
          <a:prstGeom prst="rect">
            <a:avLst/>
          </a:prstGeom>
          <a:noFill/>
          <a:ln>
            <a:noFill/>
          </a:ln>
        </p:spPr>
      </p:pic>
      <p:pic>
        <p:nvPicPr>
          <p:cNvPr id="203" name="Google Shape;203;p26"/>
          <p:cNvPicPr preferRelativeResize="0"/>
          <p:nvPr/>
        </p:nvPicPr>
        <p:blipFill>
          <a:blip r:embed="rId4">
            <a:alphaModFix/>
          </a:blip>
          <a:stretch>
            <a:fillRect/>
          </a:stretch>
        </p:blipFill>
        <p:spPr>
          <a:xfrm>
            <a:off x="4571998" y="3210025"/>
            <a:ext cx="2959251" cy="970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7"/>
          <p:cNvSpPr txBox="1"/>
          <p:nvPr>
            <p:ph idx="1" type="body"/>
          </p:nvPr>
        </p:nvSpPr>
        <p:spPr>
          <a:xfrm>
            <a:off x="886650" y="14001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300">
                <a:solidFill>
                  <a:schemeClr val="dk1"/>
                </a:solidFill>
              </a:rPr>
              <a:t>ejecución</a:t>
            </a:r>
            <a:r>
              <a:rPr lang="es" sz="2300">
                <a:solidFill>
                  <a:schemeClr val="dk1"/>
                </a:solidFill>
              </a:rPr>
              <a:t> de un manejador </a:t>
            </a:r>
            <a:endParaRPr sz="2300">
              <a:solidFill>
                <a:schemeClr val="dk1"/>
              </a:solidFill>
            </a:endParaRPr>
          </a:p>
          <a:p>
            <a:pPr indent="0" lvl="0" marL="0" rtl="0" algn="l">
              <a:spcBef>
                <a:spcPts val="600"/>
              </a:spcBef>
              <a:spcAft>
                <a:spcPts val="0"/>
              </a:spcAft>
              <a:buNone/>
            </a:pPr>
            <a:r>
              <a:rPr lang="es" sz="2300">
                <a:solidFill>
                  <a:schemeClr val="dk1"/>
                </a:solidFill>
              </a:rPr>
              <a:t>de excepciones</a:t>
            </a:r>
            <a:r>
              <a:rPr lang="es" sz="2300">
                <a:solidFill>
                  <a:schemeClr val="dk1"/>
                </a:solidFill>
              </a:rPr>
              <a:t>: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rPr lang="es" sz="2300"/>
              <a:t>inicialización</a:t>
            </a:r>
            <a:r>
              <a:rPr lang="es" sz="2300"/>
              <a:t> de una clase: </a:t>
            </a:r>
            <a:endParaRPr sz="2300"/>
          </a:p>
        </p:txBody>
      </p:sp>
      <p:pic>
        <p:nvPicPr>
          <p:cNvPr id="209" name="Google Shape;209;p27"/>
          <p:cNvPicPr preferRelativeResize="0"/>
          <p:nvPr/>
        </p:nvPicPr>
        <p:blipFill>
          <a:blip r:embed="rId3">
            <a:alphaModFix/>
          </a:blip>
          <a:stretch>
            <a:fillRect/>
          </a:stretch>
        </p:blipFill>
        <p:spPr>
          <a:xfrm>
            <a:off x="5093950" y="1474450"/>
            <a:ext cx="2250600" cy="1439475"/>
          </a:xfrm>
          <a:prstGeom prst="rect">
            <a:avLst/>
          </a:prstGeom>
          <a:noFill/>
          <a:ln>
            <a:noFill/>
          </a:ln>
        </p:spPr>
      </p:pic>
      <p:pic>
        <p:nvPicPr>
          <p:cNvPr id="210" name="Google Shape;210;p27"/>
          <p:cNvPicPr preferRelativeResize="0"/>
          <p:nvPr/>
        </p:nvPicPr>
        <p:blipFill>
          <a:blip r:embed="rId4">
            <a:alphaModFix/>
          </a:blip>
          <a:stretch>
            <a:fillRect/>
          </a:stretch>
        </p:blipFill>
        <p:spPr>
          <a:xfrm>
            <a:off x="5146196" y="2988299"/>
            <a:ext cx="2294866" cy="168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8"/>
          <p:cNvSpPr txBox="1"/>
          <p:nvPr>
            <p:ph idx="1" type="body"/>
          </p:nvPr>
        </p:nvSpPr>
        <p:spPr>
          <a:xfrm>
            <a:off x="886650" y="14001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300">
                <a:solidFill>
                  <a:schemeClr val="dk1"/>
                </a:solidFill>
              </a:rPr>
              <a:t>inicialización de un objeto</a:t>
            </a:r>
            <a:r>
              <a:rPr lang="es" sz="2300">
                <a:solidFill>
                  <a:schemeClr val="dk1"/>
                </a:solidFill>
              </a:rPr>
              <a:t>: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rPr lang="es" sz="2300"/>
              <a:t>pre-</a:t>
            </a:r>
            <a:r>
              <a:rPr lang="es" sz="2300">
                <a:solidFill>
                  <a:schemeClr val="dk1"/>
                </a:solidFill>
              </a:rPr>
              <a:t>inicialización de un objeto</a:t>
            </a:r>
            <a:r>
              <a:rPr lang="es" sz="2300"/>
              <a:t>: </a:t>
            </a:r>
            <a:endParaRPr sz="2300"/>
          </a:p>
        </p:txBody>
      </p:sp>
      <p:pic>
        <p:nvPicPr>
          <p:cNvPr id="216" name="Google Shape;216;p28"/>
          <p:cNvPicPr preferRelativeResize="0"/>
          <p:nvPr/>
        </p:nvPicPr>
        <p:blipFill>
          <a:blip r:embed="rId3">
            <a:alphaModFix/>
          </a:blip>
          <a:stretch>
            <a:fillRect/>
          </a:stretch>
        </p:blipFill>
        <p:spPr>
          <a:xfrm>
            <a:off x="5453325" y="1535550"/>
            <a:ext cx="2616675" cy="1301825"/>
          </a:xfrm>
          <a:prstGeom prst="rect">
            <a:avLst/>
          </a:prstGeom>
          <a:noFill/>
          <a:ln>
            <a:noFill/>
          </a:ln>
        </p:spPr>
      </p:pic>
      <p:pic>
        <p:nvPicPr>
          <p:cNvPr id="217" name="Google Shape;217;p28"/>
          <p:cNvPicPr preferRelativeResize="0"/>
          <p:nvPr/>
        </p:nvPicPr>
        <p:blipFill>
          <a:blip r:embed="rId4">
            <a:alphaModFix/>
          </a:blip>
          <a:stretch>
            <a:fillRect/>
          </a:stretch>
        </p:blipFill>
        <p:spPr>
          <a:xfrm>
            <a:off x="4649701" y="3288251"/>
            <a:ext cx="3908625" cy="118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9"/>
          <p:cNvSpPr txBox="1"/>
          <p:nvPr>
            <p:ph idx="1" type="body"/>
          </p:nvPr>
        </p:nvSpPr>
        <p:spPr>
          <a:xfrm>
            <a:off x="886650" y="14001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300">
                <a:solidFill>
                  <a:schemeClr val="dk1"/>
                </a:solidFill>
              </a:rPr>
              <a:t>ejecución</a:t>
            </a:r>
            <a:r>
              <a:rPr lang="es" sz="2300">
                <a:solidFill>
                  <a:schemeClr val="dk1"/>
                </a:solidFill>
              </a:rPr>
              <a:t> de un aviso</a:t>
            </a:r>
            <a:r>
              <a:rPr lang="es" sz="2300">
                <a:solidFill>
                  <a:schemeClr val="dk1"/>
                </a:solidFill>
              </a:rPr>
              <a:t>: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t/>
            </a:r>
            <a:endParaRPr sz="2300"/>
          </a:p>
        </p:txBody>
      </p:sp>
      <p:pic>
        <p:nvPicPr>
          <p:cNvPr id="223" name="Google Shape;223;p29"/>
          <p:cNvPicPr preferRelativeResize="0"/>
          <p:nvPr/>
        </p:nvPicPr>
        <p:blipFill>
          <a:blip r:embed="rId3">
            <a:alphaModFix/>
          </a:blip>
          <a:stretch>
            <a:fillRect/>
          </a:stretch>
        </p:blipFill>
        <p:spPr>
          <a:xfrm>
            <a:off x="4212100" y="1970650"/>
            <a:ext cx="3854675" cy="94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Puntos de corte (pointcuts)</a:t>
            </a:r>
            <a:endParaRPr/>
          </a:p>
        </p:txBody>
      </p:sp>
      <p:sp>
        <p:nvSpPr>
          <p:cNvPr id="229" name="Google Shape;229;p30"/>
          <p:cNvSpPr txBox="1"/>
          <p:nvPr>
            <p:ph idx="1" type="body"/>
          </p:nvPr>
        </p:nvSpPr>
        <p:spPr>
          <a:xfrm>
            <a:off x="886650" y="1598400"/>
            <a:ext cx="36249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Los puntos de corte identifican o capturan una serie de puntos de enlace y permiten exponer su contexto a los avisos (advice). </a:t>
            </a:r>
            <a:endParaRPr/>
          </a:p>
        </p:txBody>
      </p:sp>
      <p:pic>
        <p:nvPicPr>
          <p:cNvPr id="230" name="Google Shape;230;p30"/>
          <p:cNvPicPr preferRelativeResize="0"/>
          <p:nvPr/>
        </p:nvPicPr>
        <p:blipFill rotWithShape="1">
          <a:blip r:embed="rId3">
            <a:alphaModFix/>
          </a:blip>
          <a:srcRect b="0" l="0" r="3966" t="0"/>
          <a:stretch/>
        </p:blipFill>
        <p:spPr>
          <a:xfrm>
            <a:off x="4330350" y="1703000"/>
            <a:ext cx="4506799" cy="252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3"/>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Fundamentos POA</a:t>
            </a:r>
            <a:endParaRPr/>
          </a:p>
        </p:txBody>
      </p:sp>
      <p:sp>
        <p:nvSpPr>
          <p:cNvPr id="114" name="Google Shape;114;p13"/>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Los principales requerimientos de la POA son:</a:t>
            </a:r>
            <a:endParaRPr/>
          </a:p>
          <a:p>
            <a:pPr indent="-381000" lvl="0" marL="457200" rtl="0" algn="l">
              <a:spcBef>
                <a:spcPts val="600"/>
              </a:spcBef>
              <a:spcAft>
                <a:spcPts val="0"/>
              </a:spcAft>
              <a:buSzPts val="2400"/>
              <a:buChar char="◆"/>
            </a:pPr>
            <a:r>
              <a:rPr lang="es"/>
              <a:t>Lenguaje para definir una funcionalidad </a:t>
            </a:r>
            <a:r>
              <a:rPr lang="es"/>
              <a:t>básica</a:t>
            </a:r>
            <a:r>
              <a:rPr lang="es"/>
              <a:t>.</a:t>
            </a:r>
            <a:endParaRPr/>
          </a:p>
          <a:p>
            <a:pPr indent="-381000" lvl="0" marL="457200" rtl="0" algn="l">
              <a:spcBef>
                <a:spcPts val="0"/>
              </a:spcBef>
              <a:spcAft>
                <a:spcPts val="0"/>
              </a:spcAft>
              <a:buSzPts val="2400"/>
              <a:buChar char="◆"/>
            </a:pPr>
            <a:r>
              <a:rPr lang="es"/>
              <a:t>Lenguajes de aspectos para especificar el comportamiento de los aspectos.</a:t>
            </a:r>
            <a:endParaRPr/>
          </a:p>
          <a:p>
            <a:pPr indent="-381000" lvl="0" marL="457200" rtl="0" algn="l">
              <a:spcBef>
                <a:spcPts val="0"/>
              </a:spcBef>
              <a:spcAft>
                <a:spcPts val="0"/>
              </a:spcAft>
              <a:buSzPts val="2400"/>
              <a:buChar char="◆"/>
            </a:pPr>
            <a:r>
              <a:rPr lang="es"/>
              <a:t>Un tejedor de aspectos (weaver) que se encarga de combinar los lenguajes.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Puntos de corte anónimos </a:t>
            </a:r>
            <a:endParaRPr/>
          </a:p>
        </p:txBody>
      </p:sp>
      <p:sp>
        <p:nvSpPr>
          <p:cNvPr id="236" name="Google Shape;236;p31"/>
          <p:cNvSpPr txBox="1"/>
          <p:nvPr>
            <p:ph idx="1" type="body"/>
          </p:nvPr>
        </p:nvSpPr>
        <p:spPr>
          <a:xfrm>
            <a:off x="886650" y="1400100"/>
            <a:ext cx="71943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Un punto de corte anónimo consta de una o más expresiones que identifican una serie de puntos de enlace. Cada una de estas expresiones </a:t>
            </a:r>
            <a:r>
              <a:rPr lang="es"/>
              <a:t>esta</a:t>
            </a:r>
            <a:r>
              <a:rPr lang="es"/>
              <a:t> formada por un descriptor de punto de corte y una signatura.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2"/>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solidFill>
                  <a:schemeClr val="dk1"/>
                </a:solidFill>
              </a:rPr>
              <a:t>El descriptor de punto de corte especifica el tipo de punto de corte y la signatura indica el lugar donde se aplica.</a:t>
            </a:r>
            <a:endParaRPr>
              <a:solidFill>
                <a:schemeClr val="dk1"/>
              </a:solidFill>
            </a:endParaRPr>
          </a:p>
          <a:p>
            <a:pPr indent="0" lvl="0" marL="0" rtl="0" algn="l">
              <a:spcBef>
                <a:spcPts val="600"/>
              </a:spcBef>
              <a:spcAft>
                <a:spcPts val="0"/>
              </a:spcAft>
              <a:buNone/>
            </a:pPr>
            <a:r>
              <a:t/>
            </a:r>
            <a:endParaRPr/>
          </a:p>
        </p:txBody>
      </p:sp>
      <p:pic>
        <p:nvPicPr>
          <p:cNvPr id="242" name="Google Shape;242;p32"/>
          <p:cNvPicPr preferRelativeResize="0"/>
          <p:nvPr/>
        </p:nvPicPr>
        <p:blipFill>
          <a:blip r:embed="rId3">
            <a:alphaModFix/>
          </a:blip>
          <a:stretch>
            <a:fillRect/>
          </a:stretch>
        </p:blipFill>
        <p:spPr>
          <a:xfrm>
            <a:off x="1509852" y="3158450"/>
            <a:ext cx="6124286" cy="85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3"/>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El descriptor de punto de corte especifica el tipo de punto de corte y la signatura indica el lugar donde se aplica</a:t>
            </a:r>
            <a:endParaRPr/>
          </a:p>
        </p:txBody>
      </p:sp>
      <p:pic>
        <p:nvPicPr>
          <p:cNvPr id="248" name="Google Shape;248;p33"/>
          <p:cNvPicPr preferRelativeResize="0"/>
          <p:nvPr/>
        </p:nvPicPr>
        <p:blipFill>
          <a:blip r:embed="rId3">
            <a:alphaModFix/>
          </a:blip>
          <a:stretch>
            <a:fillRect/>
          </a:stretch>
        </p:blipFill>
        <p:spPr>
          <a:xfrm>
            <a:off x="932363" y="2997076"/>
            <a:ext cx="7279276" cy="1050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Puntos de corte con nombre</a:t>
            </a:r>
            <a:endParaRPr/>
          </a:p>
        </p:txBody>
      </p:sp>
      <p:sp>
        <p:nvSpPr>
          <p:cNvPr id="254" name="Google Shape;254;p34"/>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L</a:t>
            </a:r>
            <a:r>
              <a:rPr lang="es"/>
              <a:t>a palabra reservada pointcut seguida del nombre del punto de corte y de sus parámetros, que permiten exponer el contexto de los puntos de enlace a los avisos (advice). Por último, vienen las expresiones que identifican los puntos de enlace precedidas del carácter dos puntos .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5"/>
          <p:cNvPicPr preferRelativeResize="0"/>
          <p:nvPr/>
        </p:nvPicPr>
        <p:blipFill>
          <a:blip r:embed="rId3">
            <a:alphaModFix/>
          </a:blip>
          <a:stretch>
            <a:fillRect/>
          </a:stretch>
        </p:blipFill>
        <p:spPr>
          <a:xfrm>
            <a:off x="1359341" y="2093266"/>
            <a:ext cx="6425325" cy="956975"/>
          </a:xfrm>
          <a:prstGeom prst="rect">
            <a:avLst/>
          </a:prstGeom>
          <a:noFill/>
          <a:ln>
            <a:noFill/>
          </a:ln>
        </p:spPr>
      </p:pic>
      <p:pic>
        <p:nvPicPr>
          <p:cNvPr id="260" name="Google Shape;260;p35"/>
          <p:cNvPicPr preferRelativeResize="0"/>
          <p:nvPr/>
        </p:nvPicPr>
        <p:blipFill>
          <a:blip r:embed="rId4">
            <a:alphaModFix/>
          </a:blip>
          <a:stretch>
            <a:fillRect/>
          </a:stretch>
        </p:blipFill>
        <p:spPr>
          <a:xfrm>
            <a:off x="1499900" y="3330625"/>
            <a:ext cx="5984800" cy="779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Signaturas</a:t>
            </a:r>
            <a:endParaRPr/>
          </a:p>
        </p:txBody>
      </p:sp>
      <p:sp>
        <p:nvSpPr>
          <p:cNvPr id="266" name="Google Shape;266;p36"/>
          <p:cNvSpPr txBox="1"/>
          <p:nvPr>
            <p:ph idx="1" type="body"/>
          </p:nvPr>
        </p:nvSpPr>
        <p:spPr>
          <a:xfrm>
            <a:off x="844475" y="1457875"/>
            <a:ext cx="78276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método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s"/>
              <a:t>constructor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s"/>
              <a:t>atributo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267" name="Google Shape;267;p36"/>
          <p:cNvPicPr preferRelativeResize="0"/>
          <p:nvPr/>
        </p:nvPicPr>
        <p:blipFill>
          <a:blip r:embed="rId3">
            <a:alphaModFix/>
          </a:blip>
          <a:stretch>
            <a:fillRect/>
          </a:stretch>
        </p:blipFill>
        <p:spPr>
          <a:xfrm>
            <a:off x="2825200" y="1457875"/>
            <a:ext cx="5746250" cy="588800"/>
          </a:xfrm>
          <a:prstGeom prst="rect">
            <a:avLst/>
          </a:prstGeom>
          <a:noFill/>
          <a:ln>
            <a:noFill/>
          </a:ln>
        </p:spPr>
      </p:pic>
      <p:pic>
        <p:nvPicPr>
          <p:cNvPr id="268" name="Google Shape;268;p36"/>
          <p:cNvPicPr preferRelativeResize="0"/>
          <p:nvPr/>
        </p:nvPicPr>
        <p:blipFill>
          <a:blip r:embed="rId4">
            <a:alphaModFix/>
          </a:blip>
          <a:stretch>
            <a:fillRect/>
          </a:stretch>
        </p:blipFill>
        <p:spPr>
          <a:xfrm>
            <a:off x="2908075" y="1904700"/>
            <a:ext cx="2400300" cy="400050"/>
          </a:xfrm>
          <a:prstGeom prst="rect">
            <a:avLst/>
          </a:prstGeom>
          <a:noFill/>
          <a:ln>
            <a:noFill/>
          </a:ln>
        </p:spPr>
      </p:pic>
      <p:pic>
        <p:nvPicPr>
          <p:cNvPr id="269" name="Google Shape;269;p36"/>
          <p:cNvPicPr preferRelativeResize="0"/>
          <p:nvPr/>
        </p:nvPicPr>
        <p:blipFill>
          <a:blip r:embed="rId5">
            <a:alphaModFix/>
          </a:blip>
          <a:stretch>
            <a:fillRect/>
          </a:stretch>
        </p:blipFill>
        <p:spPr>
          <a:xfrm>
            <a:off x="2908076" y="2389283"/>
            <a:ext cx="5746250" cy="233867"/>
          </a:xfrm>
          <a:prstGeom prst="rect">
            <a:avLst/>
          </a:prstGeom>
          <a:noFill/>
          <a:ln>
            <a:noFill/>
          </a:ln>
        </p:spPr>
      </p:pic>
      <p:cxnSp>
        <p:nvCxnSpPr>
          <p:cNvPr id="270" name="Google Shape;270;p36"/>
          <p:cNvCxnSpPr/>
          <p:nvPr/>
        </p:nvCxnSpPr>
        <p:spPr>
          <a:xfrm>
            <a:off x="2670100" y="1419400"/>
            <a:ext cx="28200" cy="2557800"/>
          </a:xfrm>
          <a:prstGeom prst="straightConnector1">
            <a:avLst/>
          </a:prstGeom>
          <a:noFill/>
          <a:ln cap="flat" cmpd="sng" w="38100">
            <a:solidFill>
              <a:schemeClr val="dk2"/>
            </a:solidFill>
            <a:prstDash val="solid"/>
            <a:round/>
            <a:headEnd len="med" w="med" type="none"/>
            <a:tailEnd len="med" w="med" type="none"/>
          </a:ln>
        </p:spPr>
      </p:cxnSp>
      <p:cxnSp>
        <p:nvCxnSpPr>
          <p:cNvPr id="271" name="Google Shape;271;p36"/>
          <p:cNvCxnSpPr/>
          <p:nvPr/>
        </p:nvCxnSpPr>
        <p:spPr>
          <a:xfrm flipH="1" rot="10800000">
            <a:off x="772925" y="2220450"/>
            <a:ext cx="7855800" cy="84300"/>
          </a:xfrm>
          <a:prstGeom prst="straightConnector1">
            <a:avLst/>
          </a:prstGeom>
          <a:noFill/>
          <a:ln cap="flat" cmpd="sng" w="28575">
            <a:solidFill>
              <a:schemeClr val="dk2"/>
            </a:solidFill>
            <a:prstDash val="solid"/>
            <a:round/>
            <a:headEnd len="med" w="med" type="none"/>
            <a:tailEnd len="med" w="med" type="none"/>
          </a:ln>
        </p:spPr>
      </p:cxnSp>
      <p:cxnSp>
        <p:nvCxnSpPr>
          <p:cNvPr id="272" name="Google Shape;272;p36"/>
          <p:cNvCxnSpPr/>
          <p:nvPr/>
        </p:nvCxnSpPr>
        <p:spPr>
          <a:xfrm flipH="1" rot="10800000">
            <a:off x="744800" y="1391400"/>
            <a:ext cx="7897800" cy="56100"/>
          </a:xfrm>
          <a:prstGeom prst="straightConnector1">
            <a:avLst/>
          </a:prstGeom>
          <a:noFill/>
          <a:ln cap="flat" cmpd="sng" w="28575">
            <a:solidFill>
              <a:schemeClr val="dk2"/>
            </a:solidFill>
            <a:prstDash val="solid"/>
            <a:round/>
            <a:headEnd len="med" w="med" type="none"/>
            <a:tailEnd len="med" w="med" type="none"/>
          </a:ln>
        </p:spPr>
      </p:cxnSp>
      <p:cxnSp>
        <p:nvCxnSpPr>
          <p:cNvPr id="273" name="Google Shape;273;p36"/>
          <p:cNvCxnSpPr/>
          <p:nvPr/>
        </p:nvCxnSpPr>
        <p:spPr>
          <a:xfrm flipH="1">
            <a:off x="8628600" y="1377225"/>
            <a:ext cx="28200" cy="2515500"/>
          </a:xfrm>
          <a:prstGeom prst="straightConnector1">
            <a:avLst/>
          </a:prstGeom>
          <a:noFill/>
          <a:ln cap="flat" cmpd="sng" w="28575">
            <a:solidFill>
              <a:schemeClr val="dk2"/>
            </a:solidFill>
            <a:prstDash val="solid"/>
            <a:round/>
            <a:headEnd len="med" w="med" type="none"/>
            <a:tailEnd len="med" w="med" type="none"/>
          </a:ln>
        </p:spPr>
      </p:cxnSp>
      <p:cxnSp>
        <p:nvCxnSpPr>
          <p:cNvPr id="274" name="Google Shape;274;p36"/>
          <p:cNvCxnSpPr/>
          <p:nvPr/>
        </p:nvCxnSpPr>
        <p:spPr>
          <a:xfrm>
            <a:off x="772925" y="1457875"/>
            <a:ext cx="28200" cy="2505300"/>
          </a:xfrm>
          <a:prstGeom prst="straightConnector1">
            <a:avLst/>
          </a:prstGeom>
          <a:noFill/>
          <a:ln cap="flat" cmpd="sng" w="28575">
            <a:solidFill>
              <a:schemeClr val="dk2"/>
            </a:solidFill>
            <a:prstDash val="solid"/>
            <a:round/>
            <a:headEnd len="med" w="med" type="none"/>
            <a:tailEnd len="med" w="med" type="none"/>
          </a:ln>
        </p:spPr>
      </p:cxnSp>
      <p:cxnSp>
        <p:nvCxnSpPr>
          <p:cNvPr id="275" name="Google Shape;275;p36"/>
          <p:cNvCxnSpPr>
            <a:stCxn id="266" idx="1"/>
            <a:endCxn id="266" idx="3"/>
          </p:cNvCxnSpPr>
          <p:nvPr/>
        </p:nvCxnSpPr>
        <p:spPr>
          <a:xfrm>
            <a:off x="844475" y="3121525"/>
            <a:ext cx="7827600" cy="0"/>
          </a:xfrm>
          <a:prstGeom prst="straightConnector1">
            <a:avLst/>
          </a:prstGeom>
          <a:noFill/>
          <a:ln cap="flat" cmpd="sng" w="28575">
            <a:solidFill>
              <a:schemeClr val="dk2"/>
            </a:solidFill>
            <a:prstDash val="solid"/>
            <a:round/>
            <a:headEnd len="med" w="med" type="none"/>
            <a:tailEnd len="med" w="med" type="none"/>
          </a:ln>
        </p:spPr>
      </p:cxnSp>
      <p:cxnSp>
        <p:nvCxnSpPr>
          <p:cNvPr id="276" name="Google Shape;276;p36"/>
          <p:cNvCxnSpPr/>
          <p:nvPr/>
        </p:nvCxnSpPr>
        <p:spPr>
          <a:xfrm flipH="1" rot="10800000">
            <a:off x="786975" y="3906875"/>
            <a:ext cx="7869900" cy="70200"/>
          </a:xfrm>
          <a:prstGeom prst="straightConnector1">
            <a:avLst/>
          </a:prstGeom>
          <a:noFill/>
          <a:ln cap="flat" cmpd="sng" w="28575">
            <a:solidFill>
              <a:schemeClr val="dk2"/>
            </a:solidFill>
            <a:prstDash val="solid"/>
            <a:round/>
            <a:headEnd len="med" w="med" type="none"/>
            <a:tailEnd len="med" w="med" type="none"/>
          </a:ln>
        </p:spPr>
      </p:cxnSp>
      <p:pic>
        <p:nvPicPr>
          <p:cNvPr id="277" name="Google Shape;277;p36"/>
          <p:cNvPicPr preferRelativeResize="0"/>
          <p:nvPr/>
        </p:nvPicPr>
        <p:blipFill>
          <a:blip r:embed="rId6">
            <a:alphaModFix/>
          </a:blip>
          <a:stretch>
            <a:fillRect/>
          </a:stretch>
        </p:blipFill>
        <p:spPr>
          <a:xfrm>
            <a:off x="2908073" y="2623138"/>
            <a:ext cx="3079102" cy="422138"/>
          </a:xfrm>
          <a:prstGeom prst="rect">
            <a:avLst/>
          </a:prstGeom>
          <a:noFill/>
          <a:ln>
            <a:noFill/>
          </a:ln>
        </p:spPr>
      </p:pic>
      <p:pic>
        <p:nvPicPr>
          <p:cNvPr id="278" name="Google Shape;278;p36"/>
          <p:cNvPicPr preferRelativeResize="0"/>
          <p:nvPr/>
        </p:nvPicPr>
        <p:blipFill>
          <a:blip r:embed="rId7">
            <a:alphaModFix/>
          </a:blip>
          <a:stretch>
            <a:fillRect/>
          </a:stretch>
        </p:blipFill>
        <p:spPr>
          <a:xfrm>
            <a:off x="2908075" y="3148075"/>
            <a:ext cx="4993207" cy="233875"/>
          </a:xfrm>
          <a:prstGeom prst="rect">
            <a:avLst/>
          </a:prstGeom>
          <a:noFill/>
          <a:ln>
            <a:noFill/>
          </a:ln>
        </p:spPr>
      </p:pic>
      <p:pic>
        <p:nvPicPr>
          <p:cNvPr id="279" name="Google Shape;279;p36"/>
          <p:cNvPicPr preferRelativeResize="0"/>
          <p:nvPr/>
        </p:nvPicPr>
        <p:blipFill>
          <a:blip r:embed="rId8">
            <a:alphaModFix/>
          </a:blip>
          <a:stretch>
            <a:fillRect/>
          </a:stretch>
        </p:blipFill>
        <p:spPr>
          <a:xfrm>
            <a:off x="2928863" y="3408501"/>
            <a:ext cx="2358732" cy="3736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Operadores</a:t>
            </a:r>
            <a:endParaRPr/>
          </a:p>
        </p:txBody>
      </p:sp>
      <p:pic>
        <p:nvPicPr>
          <p:cNvPr id="285" name="Google Shape;285;p37"/>
          <p:cNvPicPr preferRelativeResize="0"/>
          <p:nvPr/>
        </p:nvPicPr>
        <p:blipFill>
          <a:blip r:embed="rId3">
            <a:alphaModFix/>
          </a:blip>
          <a:stretch>
            <a:fillRect/>
          </a:stretch>
        </p:blipFill>
        <p:spPr>
          <a:xfrm>
            <a:off x="3401575" y="1643425"/>
            <a:ext cx="2075450" cy="2758075"/>
          </a:xfrm>
          <a:prstGeom prst="rect">
            <a:avLst/>
          </a:prstGeom>
          <a:noFill/>
          <a:ln>
            <a:noFill/>
          </a:ln>
        </p:spPr>
      </p:pic>
      <p:sp>
        <p:nvSpPr>
          <p:cNvPr id="286" name="Google Shape;286;p37"/>
          <p:cNvSpPr txBox="1"/>
          <p:nvPr/>
        </p:nvSpPr>
        <p:spPr>
          <a:xfrm>
            <a:off x="1580675" y="2069975"/>
            <a:ext cx="1078800" cy="18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Karla"/>
                <a:ea typeface="Karla"/>
                <a:cs typeface="Karla"/>
                <a:sym typeface="Karla"/>
              </a:rPr>
              <a:t>Caracteres</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0" lvl="0" marL="0" rtl="0" algn="l">
              <a:spcBef>
                <a:spcPts val="0"/>
              </a:spcBef>
              <a:spcAft>
                <a:spcPts val="0"/>
              </a:spcAft>
              <a:buNone/>
            </a:pPr>
            <a:r>
              <a:rPr lang="es" sz="9600">
                <a:latin typeface="Karla"/>
                <a:ea typeface="Karla"/>
                <a:cs typeface="Karla"/>
                <a:sym typeface="Karla"/>
              </a:rPr>
              <a:t>*</a:t>
            </a:r>
            <a:endParaRPr sz="9600">
              <a:latin typeface="Karla"/>
              <a:ea typeface="Karla"/>
              <a:cs typeface="Karla"/>
              <a:sym typeface="Karla"/>
            </a:endParaRPr>
          </a:p>
        </p:txBody>
      </p:sp>
      <p:sp>
        <p:nvSpPr>
          <p:cNvPr id="287" name="Google Shape;287;p37"/>
          <p:cNvSpPr txBox="1"/>
          <p:nvPr/>
        </p:nvSpPr>
        <p:spPr>
          <a:xfrm>
            <a:off x="6398000" y="2069975"/>
            <a:ext cx="17814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Karla"/>
                <a:ea typeface="Karla"/>
                <a:cs typeface="Karla"/>
                <a:sym typeface="Karla"/>
              </a:rPr>
              <a:t>Parametros</a:t>
            </a:r>
            <a:endParaRPr>
              <a:latin typeface="Karla"/>
              <a:ea typeface="Karla"/>
              <a:cs typeface="Karla"/>
              <a:sym typeface="Karla"/>
            </a:endParaRPr>
          </a:p>
          <a:p>
            <a:pPr indent="0" lvl="0" marL="0" rtl="0" algn="l">
              <a:spcBef>
                <a:spcPts val="0"/>
              </a:spcBef>
              <a:spcAft>
                <a:spcPts val="0"/>
              </a:spcAft>
              <a:buNone/>
            </a:pPr>
            <a:r>
              <a:rPr lang="es" sz="9600">
                <a:latin typeface="Karla"/>
                <a:ea typeface="Karla"/>
                <a:cs typeface="Karla"/>
                <a:sym typeface="Karla"/>
              </a:rPr>
              <a:t>...</a:t>
            </a:r>
            <a:endParaRPr sz="9600">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Operadores</a:t>
            </a:r>
            <a:endParaRPr/>
          </a:p>
        </p:txBody>
      </p:sp>
      <p:sp>
        <p:nvSpPr>
          <p:cNvPr id="293" name="Google Shape;293;p38"/>
          <p:cNvSpPr txBox="1"/>
          <p:nvPr>
            <p:ph idx="1" type="body"/>
          </p:nvPr>
        </p:nvSpPr>
        <p:spPr>
          <a:xfrm>
            <a:off x="1526450" y="1318550"/>
            <a:ext cx="6730800" cy="65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6000"/>
              <a:t>+											!</a:t>
            </a:r>
            <a:endParaRPr sz="6000"/>
          </a:p>
        </p:txBody>
      </p:sp>
      <p:pic>
        <p:nvPicPr>
          <p:cNvPr id="294" name="Google Shape;294;p38"/>
          <p:cNvPicPr preferRelativeResize="0"/>
          <p:nvPr/>
        </p:nvPicPr>
        <p:blipFill>
          <a:blip r:embed="rId3">
            <a:alphaModFix/>
          </a:blip>
          <a:stretch>
            <a:fillRect/>
          </a:stretch>
        </p:blipFill>
        <p:spPr>
          <a:xfrm>
            <a:off x="438746" y="2398575"/>
            <a:ext cx="3174250" cy="2191300"/>
          </a:xfrm>
          <a:prstGeom prst="rect">
            <a:avLst/>
          </a:prstGeom>
          <a:noFill/>
          <a:ln>
            <a:noFill/>
          </a:ln>
        </p:spPr>
      </p:pic>
      <p:pic>
        <p:nvPicPr>
          <p:cNvPr id="295" name="Google Shape;295;p38"/>
          <p:cNvPicPr preferRelativeResize="0"/>
          <p:nvPr/>
        </p:nvPicPr>
        <p:blipFill>
          <a:blip r:embed="rId4">
            <a:alphaModFix/>
          </a:blip>
          <a:stretch>
            <a:fillRect/>
          </a:stretch>
        </p:blipFill>
        <p:spPr>
          <a:xfrm>
            <a:off x="5116750" y="2398575"/>
            <a:ext cx="2917780" cy="2191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Operadores</a:t>
            </a:r>
            <a:endParaRPr/>
          </a:p>
        </p:txBody>
      </p:sp>
      <p:sp>
        <p:nvSpPr>
          <p:cNvPr id="301" name="Google Shape;301;p39"/>
          <p:cNvSpPr txBox="1"/>
          <p:nvPr>
            <p:ph idx="1" type="body"/>
          </p:nvPr>
        </p:nvSpPr>
        <p:spPr>
          <a:xfrm>
            <a:off x="950700" y="1435301"/>
            <a:ext cx="7242600" cy="6597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s" sz="4800"/>
              <a:t>&amp;&amp;									||</a:t>
            </a:r>
            <a:endParaRPr sz="4800"/>
          </a:p>
        </p:txBody>
      </p:sp>
      <p:pic>
        <p:nvPicPr>
          <p:cNvPr id="302" name="Google Shape;302;p39"/>
          <p:cNvPicPr preferRelativeResize="0"/>
          <p:nvPr/>
        </p:nvPicPr>
        <p:blipFill>
          <a:blip r:embed="rId3">
            <a:alphaModFix/>
          </a:blip>
          <a:stretch>
            <a:fillRect/>
          </a:stretch>
        </p:blipFill>
        <p:spPr>
          <a:xfrm>
            <a:off x="453475" y="2571750"/>
            <a:ext cx="3393209" cy="1908675"/>
          </a:xfrm>
          <a:prstGeom prst="rect">
            <a:avLst/>
          </a:prstGeom>
          <a:noFill/>
          <a:ln>
            <a:noFill/>
          </a:ln>
        </p:spPr>
      </p:pic>
      <p:pic>
        <p:nvPicPr>
          <p:cNvPr id="303" name="Google Shape;303;p39"/>
          <p:cNvPicPr preferRelativeResize="0"/>
          <p:nvPr/>
        </p:nvPicPr>
        <p:blipFill rotWithShape="1">
          <a:blip r:embed="rId4">
            <a:alphaModFix/>
          </a:blip>
          <a:srcRect b="-6587" l="0" r="0" t="0"/>
          <a:stretch/>
        </p:blipFill>
        <p:spPr>
          <a:xfrm>
            <a:off x="4155225" y="2571750"/>
            <a:ext cx="4572000" cy="1908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Algunos ejemplos</a:t>
            </a:r>
            <a:endParaRPr/>
          </a:p>
        </p:txBody>
      </p:sp>
      <p:pic>
        <p:nvPicPr>
          <p:cNvPr id="309" name="Google Shape;309;p40"/>
          <p:cNvPicPr preferRelativeResize="0"/>
          <p:nvPr/>
        </p:nvPicPr>
        <p:blipFill rotWithShape="1">
          <a:blip r:embed="rId3">
            <a:alphaModFix/>
          </a:blip>
          <a:srcRect b="0" l="0" r="0" t="6489"/>
          <a:stretch/>
        </p:blipFill>
        <p:spPr>
          <a:xfrm>
            <a:off x="951475" y="1598825"/>
            <a:ext cx="7241051" cy="307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Estructura general</a:t>
            </a:r>
            <a:endParaRPr/>
          </a:p>
        </p:txBody>
      </p:sp>
      <p:sp>
        <p:nvSpPr>
          <p:cNvPr id="120" name="Google Shape;120;p14"/>
          <p:cNvSpPr txBox="1"/>
          <p:nvPr>
            <p:ph idx="1" type="body"/>
          </p:nvPr>
        </p:nvSpPr>
        <p:spPr>
          <a:xfrm>
            <a:off x="514800" y="1582775"/>
            <a:ext cx="3637200" cy="288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La estructura de una </a:t>
            </a:r>
            <a:r>
              <a:rPr lang="es"/>
              <a:t>implementación</a:t>
            </a:r>
            <a:r>
              <a:rPr lang="es"/>
              <a:t> basada en aspectos es </a:t>
            </a:r>
            <a:r>
              <a:rPr lang="es"/>
              <a:t>análoga</a:t>
            </a:r>
            <a:r>
              <a:rPr lang="es"/>
              <a:t> a una </a:t>
            </a:r>
            <a:r>
              <a:rPr lang="es"/>
              <a:t>implementación</a:t>
            </a:r>
            <a:r>
              <a:rPr lang="es"/>
              <a:t> basada en los LPG. </a:t>
            </a:r>
            <a:endParaRPr/>
          </a:p>
        </p:txBody>
      </p:sp>
      <p:pic>
        <p:nvPicPr>
          <p:cNvPr id="121" name="Google Shape;121;p14"/>
          <p:cNvPicPr preferRelativeResize="0"/>
          <p:nvPr/>
        </p:nvPicPr>
        <p:blipFill rotWithShape="1">
          <a:blip r:embed="rId3">
            <a:alphaModFix/>
          </a:blip>
          <a:srcRect b="7918" l="9844" r="9594" t="8636"/>
          <a:stretch/>
        </p:blipFill>
        <p:spPr>
          <a:xfrm>
            <a:off x="5764300" y="1491650"/>
            <a:ext cx="2342475" cy="3072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41"/>
          <p:cNvPicPr preferRelativeResize="0"/>
          <p:nvPr/>
        </p:nvPicPr>
        <p:blipFill>
          <a:blip r:embed="rId3">
            <a:alphaModFix/>
          </a:blip>
          <a:stretch>
            <a:fillRect/>
          </a:stretch>
        </p:blipFill>
        <p:spPr>
          <a:xfrm>
            <a:off x="730701" y="1536850"/>
            <a:ext cx="7682599" cy="2816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42"/>
          <p:cNvPicPr preferRelativeResize="0"/>
          <p:nvPr/>
        </p:nvPicPr>
        <p:blipFill>
          <a:blip r:embed="rId3">
            <a:alphaModFix/>
          </a:blip>
          <a:stretch>
            <a:fillRect/>
          </a:stretch>
        </p:blipFill>
        <p:spPr>
          <a:xfrm>
            <a:off x="-324981" y="0"/>
            <a:ext cx="9974603"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886650" y="29925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Ejemplos basados en  las categorías de puntos de enlace </a:t>
            </a:r>
            <a:endParaRPr/>
          </a:p>
        </p:txBody>
      </p:sp>
      <p:sp>
        <p:nvSpPr>
          <p:cNvPr id="326" name="Google Shape;326;p43"/>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27" name="Google Shape;327;p43"/>
          <p:cNvPicPr preferRelativeResize="0"/>
          <p:nvPr/>
        </p:nvPicPr>
        <p:blipFill>
          <a:blip r:embed="rId3">
            <a:alphaModFix/>
          </a:blip>
          <a:stretch>
            <a:fillRect/>
          </a:stretch>
        </p:blipFill>
        <p:spPr>
          <a:xfrm>
            <a:off x="811874" y="1524050"/>
            <a:ext cx="7520250" cy="316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basados en flujo de control </a:t>
            </a:r>
            <a:endParaRPr/>
          </a:p>
        </p:txBody>
      </p:sp>
      <p:sp>
        <p:nvSpPr>
          <p:cNvPr id="333" name="Google Shape;333;p44"/>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34" name="Google Shape;334;p44"/>
          <p:cNvPicPr preferRelativeResize="0"/>
          <p:nvPr/>
        </p:nvPicPr>
        <p:blipFill>
          <a:blip r:embed="rId3">
            <a:alphaModFix/>
          </a:blip>
          <a:stretch>
            <a:fillRect/>
          </a:stretch>
        </p:blipFill>
        <p:spPr>
          <a:xfrm>
            <a:off x="823863" y="1474875"/>
            <a:ext cx="7496275" cy="3155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basados en localización de código </a:t>
            </a:r>
            <a:endParaRPr/>
          </a:p>
        </p:txBody>
      </p:sp>
      <p:pic>
        <p:nvPicPr>
          <p:cNvPr id="340" name="Google Shape;340;p45"/>
          <p:cNvPicPr preferRelativeResize="0"/>
          <p:nvPr/>
        </p:nvPicPr>
        <p:blipFill>
          <a:blip r:embed="rId3">
            <a:alphaModFix/>
          </a:blip>
          <a:stretch>
            <a:fillRect/>
          </a:stretch>
        </p:blipFill>
        <p:spPr>
          <a:xfrm>
            <a:off x="519131" y="1995431"/>
            <a:ext cx="8105750" cy="1660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Puntos de corte basados en objetos </a:t>
            </a:r>
            <a:endParaRPr/>
          </a:p>
        </p:txBody>
      </p:sp>
      <p:pic>
        <p:nvPicPr>
          <p:cNvPr id="346" name="Google Shape;346;p46"/>
          <p:cNvPicPr preferRelativeResize="0"/>
          <p:nvPr/>
        </p:nvPicPr>
        <p:blipFill>
          <a:blip r:embed="rId3">
            <a:alphaModFix/>
          </a:blip>
          <a:stretch>
            <a:fillRect/>
          </a:stretch>
        </p:blipFill>
        <p:spPr>
          <a:xfrm>
            <a:off x="1614737" y="1449676"/>
            <a:ext cx="5914526" cy="3236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Puntos de corte basados en argumentos </a:t>
            </a:r>
            <a:endParaRPr/>
          </a:p>
        </p:txBody>
      </p:sp>
      <p:sp>
        <p:nvSpPr>
          <p:cNvPr id="352" name="Google Shape;352;p47"/>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53" name="Google Shape;353;p47"/>
          <p:cNvPicPr preferRelativeResize="0"/>
          <p:nvPr/>
        </p:nvPicPr>
        <p:blipFill>
          <a:blip r:embed="rId3">
            <a:alphaModFix/>
          </a:blip>
          <a:stretch>
            <a:fillRect/>
          </a:stretch>
        </p:blipFill>
        <p:spPr>
          <a:xfrm>
            <a:off x="840688" y="1512050"/>
            <a:ext cx="7462625" cy="3056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Puntos de corte basados en condiciones</a:t>
            </a:r>
            <a:endParaRPr/>
          </a:p>
        </p:txBody>
      </p:sp>
      <p:sp>
        <p:nvSpPr>
          <p:cNvPr id="359" name="Google Shape;359;p48"/>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60" name="Google Shape;360;p48"/>
          <p:cNvPicPr preferRelativeResize="0"/>
          <p:nvPr/>
        </p:nvPicPr>
        <p:blipFill>
          <a:blip r:embed="rId3">
            <a:alphaModFix/>
          </a:blip>
          <a:stretch>
            <a:fillRect/>
          </a:stretch>
        </p:blipFill>
        <p:spPr>
          <a:xfrm>
            <a:off x="664450" y="2007830"/>
            <a:ext cx="7815101" cy="1342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(Avisos)</a:t>
            </a:r>
            <a:endParaRPr/>
          </a:p>
        </p:txBody>
      </p:sp>
      <p:sp>
        <p:nvSpPr>
          <p:cNvPr id="366" name="Google Shape;366;p49"/>
          <p:cNvSpPr txBox="1"/>
          <p:nvPr>
            <p:ph idx="1" type="body"/>
          </p:nvPr>
        </p:nvSpPr>
        <p:spPr>
          <a:xfrm>
            <a:off x="464250" y="1531325"/>
            <a:ext cx="4139700" cy="1110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000"/>
              <a:t>Establecen el </a:t>
            </a:r>
            <a:r>
              <a:rPr lang="es" sz="2000"/>
              <a:t>código</a:t>
            </a:r>
            <a:r>
              <a:rPr lang="es" sz="2000"/>
              <a:t> adicional que se ejecuta en los puntos de enlace capturados por los cortes.</a:t>
            </a:r>
            <a:endParaRPr sz="2000"/>
          </a:p>
          <a:p>
            <a:pPr indent="0" lvl="0" marL="0" rtl="0" algn="just">
              <a:spcBef>
                <a:spcPts val="600"/>
              </a:spcBef>
              <a:spcAft>
                <a:spcPts val="0"/>
              </a:spcAft>
              <a:buNone/>
            </a:pPr>
            <a:r>
              <a:t/>
            </a:r>
            <a:endParaRPr/>
          </a:p>
          <a:p>
            <a:pPr indent="0" lvl="0" marL="0" rtl="0" algn="l">
              <a:spcBef>
                <a:spcPts val="600"/>
              </a:spcBef>
              <a:spcAft>
                <a:spcPts val="0"/>
              </a:spcAft>
              <a:buNone/>
            </a:pPr>
            <a:r>
              <a:t/>
            </a:r>
            <a:endParaRPr/>
          </a:p>
        </p:txBody>
      </p:sp>
      <p:sp>
        <p:nvSpPr>
          <p:cNvPr id="367" name="Google Shape;367;p49"/>
          <p:cNvSpPr txBox="1"/>
          <p:nvPr/>
        </p:nvSpPr>
        <p:spPr>
          <a:xfrm>
            <a:off x="4262575" y="2712375"/>
            <a:ext cx="4484400" cy="1640700"/>
          </a:xfrm>
          <a:prstGeom prst="rect">
            <a:avLst/>
          </a:prstGeom>
          <a:noFill/>
          <a:ln>
            <a:noFill/>
          </a:ln>
        </p:spPr>
        <p:txBody>
          <a:bodyPr anchorCtr="0" anchor="t" bIns="91425" lIns="91425" spcFirstLastPara="1" rIns="91425" wrap="square" tIns="91425">
            <a:noAutofit/>
          </a:bodyPr>
          <a:lstStyle/>
          <a:p>
            <a:pPr indent="0" lvl="0" marL="0" rtl="0" algn="r">
              <a:spcBef>
                <a:spcPts val="600"/>
              </a:spcBef>
              <a:spcAft>
                <a:spcPts val="0"/>
              </a:spcAft>
              <a:buNone/>
            </a:pPr>
            <a:r>
              <a:rPr lang="es" sz="1900">
                <a:solidFill>
                  <a:schemeClr val="dk1"/>
                </a:solidFill>
                <a:latin typeface="Karla"/>
                <a:ea typeface="Karla"/>
                <a:cs typeface="Karla"/>
                <a:sym typeface="Karla"/>
              </a:rPr>
              <a:t>Los avisos definen el comportamiento que entrecruza toda la funcionalidad, estan definidos en funcion de los cortes. </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(Avisos)</a:t>
            </a:r>
            <a:endParaRPr/>
          </a:p>
        </p:txBody>
      </p:sp>
      <p:sp>
        <p:nvSpPr>
          <p:cNvPr id="373" name="Google Shape;373;p50"/>
          <p:cNvSpPr txBox="1"/>
          <p:nvPr>
            <p:ph idx="1" type="body"/>
          </p:nvPr>
        </p:nvSpPr>
        <p:spPr>
          <a:xfrm>
            <a:off x="546900" y="1337975"/>
            <a:ext cx="82164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1800"/>
              <a:t>AspectJ soporta 3 tipos de avisos. El tipo de un aviso determina </a:t>
            </a:r>
            <a:r>
              <a:rPr lang="es" sz="1800"/>
              <a:t>cómo</a:t>
            </a:r>
            <a:r>
              <a:rPr lang="es" sz="1800"/>
              <a:t> este </a:t>
            </a:r>
            <a:r>
              <a:rPr lang="es" sz="1800"/>
              <a:t>interactúa</a:t>
            </a:r>
            <a:r>
              <a:rPr lang="es" sz="1800"/>
              <a:t> con el punto de enlace sobre el cual </a:t>
            </a:r>
            <a:r>
              <a:rPr lang="es" sz="1800"/>
              <a:t>está</a:t>
            </a:r>
            <a:r>
              <a:rPr lang="es" sz="1800"/>
              <a:t> definido.</a:t>
            </a:r>
            <a:endParaRPr sz="1800"/>
          </a:p>
        </p:txBody>
      </p:sp>
      <p:pic>
        <p:nvPicPr>
          <p:cNvPr id="374" name="Google Shape;374;p50"/>
          <p:cNvPicPr preferRelativeResize="0"/>
          <p:nvPr/>
        </p:nvPicPr>
        <p:blipFill rotWithShape="1">
          <a:blip r:embed="rId3">
            <a:alphaModFix/>
          </a:blip>
          <a:srcRect b="5655" l="5603" r="6018" t="8271"/>
          <a:stretch/>
        </p:blipFill>
        <p:spPr>
          <a:xfrm>
            <a:off x="2057400" y="2031325"/>
            <a:ext cx="4674726" cy="273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Estructura POA</a:t>
            </a:r>
            <a:endParaRPr/>
          </a:p>
        </p:txBody>
      </p:sp>
      <p:pic>
        <p:nvPicPr>
          <p:cNvPr id="127" name="Google Shape;127;p15"/>
          <p:cNvPicPr preferRelativeResize="0"/>
          <p:nvPr/>
        </p:nvPicPr>
        <p:blipFill rotWithShape="1">
          <a:blip r:embed="rId3">
            <a:alphaModFix/>
          </a:blip>
          <a:srcRect b="7523" l="5938" r="13259" t="5798"/>
          <a:stretch/>
        </p:blipFill>
        <p:spPr>
          <a:xfrm>
            <a:off x="1379650" y="1424425"/>
            <a:ext cx="5795225" cy="3297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-Antes (Before)</a:t>
            </a:r>
            <a:endParaRPr/>
          </a:p>
        </p:txBody>
      </p:sp>
      <p:sp>
        <p:nvSpPr>
          <p:cNvPr id="380" name="Google Shape;380;p51"/>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sz="2500"/>
              <a:t>Son el tipo de aviso </a:t>
            </a:r>
            <a:r>
              <a:rPr lang="es" sz="2500"/>
              <a:t>más</a:t>
            </a:r>
            <a:r>
              <a:rPr lang="es" sz="2500"/>
              <a:t> simple. El cuerpo del aviso se ejecuta antes del punto de enlace capturado no se </a:t>
            </a:r>
            <a:r>
              <a:rPr lang="es" sz="2500"/>
              <a:t>ejecutaría</a:t>
            </a:r>
            <a:r>
              <a:rPr lang="es" sz="2500"/>
              <a:t>.</a:t>
            </a:r>
            <a:endParaRPr sz="2500"/>
          </a:p>
          <a:p>
            <a:pPr indent="0" lvl="0" marL="0" rtl="0" algn="just">
              <a:spcBef>
                <a:spcPts val="600"/>
              </a:spcBef>
              <a:spcAft>
                <a:spcPts val="0"/>
              </a:spcAft>
              <a:buNone/>
            </a:pPr>
            <a:r>
              <a:t/>
            </a:r>
            <a:endParaRPr sz="2500"/>
          </a:p>
          <a:p>
            <a:pPr indent="0" lvl="0" marL="0" rtl="0" algn="just">
              <a:spcBef>
                <a:spcPts val="600"/>
              </a:spcBef>
              <a:spcAft>
                <a:spcPts val="0"/>
              </a:spcAft>
              <a:buNone/>
            </a:pPr>
            <a:r>
              <a:rPr lang="es" sz="2500"/>
              <a:t>Este tipo de avisos suele ser usado para realizar comprobacion de parametros, logging, autenticacion, entre otros.</a:t>
            </a:r>
            <a:endParaRPr sz="2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-Antes (Before)</a:t>
            </a:r>
            <a:endParaRPr/>
          </a:p>
        </p:txBody>
      </p:sp>
      <p:sp>
        <p:nvSpPr>
          <p:cNvPr id="386" name="Google Shape;386;p52"/>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t/>
            </a:r>
            <a:endParaRPr i="1" sz="2500"/>
          </a:p>
          <a:p>
            <a:pPr indent="0" lvl="0" marL="0" rtl="0" algn="just">
              <a:spcBef>
                <a:spcPts val="600"/>
              </a:spcBef>
              <a:spcAft>
                <a:spcPts val="0"/>
              </a:spcAft>
              <a:buNone/>
            </a:pPr>
            <a:r>
              <a:t/>
            </a:r>
            <a:endParaRPr i="1" sz="2500"/>
          </a:p>
        </p:txBody>
      </p:sp>
      <p:pic>
        <p:nvPicPr>
          <p:cNvPr id="387" name="Google Shape;387;p52"/>
          <p:cNvPicPr preferRelativeResize="0"/>
          <p:nvPr/>
        </p:nvPicPr>
        <p:blipFill>
          <a:blip r:embed="rId3">
            <a:alphaModFix/>
          </a:blip>
          <a:stretch>
            <a:fillRect/>
          </a:stretch>
        </p:blipFill>
        <p:spPr>
          <a:xfrm>
            <a:off x="414935" y="2019450"/>
            <a:ext cx="8314128" cy="2054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3"/>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-Antes (Before)</a:t>
            </a:r>
            <a:endParaRPr/>
          </a:p>
        </p:txBody>
      </p:sp>
      <p:sp>
        <p:nvSpPr>
          <p:cNvPr id="393" name="Google Shape;393;p53"/>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sz="2600"/>
              <a:t>En el cuerpo del aviso anterior, se comprueba el parametro del metodo</a:t>
            </a:r>
            <a:r>
              <a:rPr i="1" lang="es" sz="2600"/>
              <a:t> reintegro</a:t>
            </a:r>
            <a:r>
              <a:rPr lang="es" sz="2600"/>
              <a:t>, y en el caso de que sea menor que el reintegro </a:t>
            </a:r>
            <a:r>
              <a:rPr lang="es" sz="2600"/>
              <a:t>mínimo</a:t>
            </a:r>
            <a:r>
              <a:rPr lang="es" sz="2600"/>
              <a:t>, se lanza una excepción </a:t>
            </a:r>
            <a:r>
              <a:rPr b="1" lang="es" sz="2600"/>
              <a:t>(</a:t>
            </a:r>
            <a:r>
              <a:rPr i="1" lang="es" sz="2600"/>
              <a:t>IllegalArgumentException</a:t>
            </a:r>
            <a:r>
              <a:rPr b="1" lang="es" sz="2600"/>
              <a:t>)</a:t>
            </a:r>
            <a:r>
              <a:rPr lang="es" sz="2600"/>
              <a:t> que provoca que no se ejecute el método.</a:t>
            </a:r>
            <a:endParaRPr i="1" sz="2600"/>
          </a:p>
          <a:p>
            <a:pPr indent="0" lvl="0" marL="0" rtl="0" algn="just">
              <a:spcBef>
                <a:spcPts val="600"/>
              </a:spcBef>
              <a:spcAft>
                <a:spcPts val="0"/>
              </a:spcAft>
              <a:buNone/>
            </a:pPr>
            <a:r>
              <a:t/>
            </a:r>
            <a:endParaRPr i="1" sz="2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-Despues(After)</a:t>
            </a:r>
            <a:endParaRPr/>
          </a:p>
        </p:txBody>
      </p:sp>
      <p:sp>
        <p:nvSpPr>
          <p:cNvPr id="399" name="Google Shape;399;p54"/>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sz="2500"/>
              <a:t>El cuerpo del aviso se ejecuta </a:t>
            </a:r>
            <a:r>
              <a:rPr lang="es" sz="2500"/>
              <a:t>después</a:t>
            </a:r>
            <a:r>
              <a:rPr lang="es" sz="2500"/>
              <a:t> del punto de enlace capturado.</a:t>
            </a:r>
            <a:endParaRPr sz="2500"/>
          </a:p>
        </p:txBody>
      </p:sp>
      <p:pic>
        <p:nvPicPr>
          <p:cNvPr id="400" name="Google Shape;400;p54"/>
          <p:cNvPicPr preferRelativeResize="0"/>
          <p:nvPr/>
        </p:nvPicPr>
        <p:blipFill rotWithShape="1">
          <a:blip r:embed="rId3">
            <a:alphaModFix/>
          </a:blip>
          <a:srcRect b="8114" l="0" r="0" t="9083"/>
          <a:stretch/>
        </p:blipFill>
        <p:spPr>
          <a:xfrm>
            <a:off x="1039775" y="2514225"/>
            <a:ext cx="6692726" cy="2050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 After (No calificado)</a:t>
            </a:r>
            <a:endParaRPr/>
          </a:p>
        </p:txBody>
      </p:sp>
      <p:sp>
        <p:nvSpPr>
          <p:cNvPr id="406" name="Google Shape;406;p55"/>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a:t>El aviso se calificara siempre, sin importar si el punto de enlace finalizó normalmente o con el lanzamiento de alguna excepcion.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 After (No calificado)</a:t>
            </a:r>
            <a:endParaRPr/>
          </a:p>
        </p:txBody>
      </p:sp>
      <p:sp>
        <p:nvSpPr>
          <p:cNvPr id="412" name="Google Shape;412;p56"/>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t/>
            </a:r>
            <a:endParaRPr sz="2200"/>
          </a:p>
        </p:txBody>
      </p:sp>
      <p:pic>
        <p:nvPicPr>
          <p:cNvPr id="413" name="Google Shape;413;p56"/>
          <p:cNvPicPr preferRelativeResize="0"/>
          <p:nvPr/>
        </p:nvPicPr>
        <p:blipFill>
          <a:blip r:embed="rId3">
            <a:alphaModFix/>
          </a:blip>
          <a:stretch>
            <a:fillRect/>
          </a:stretch>
        </p:blipFill>
        <p:spPr>
          <a:xfrm>
            <a:off x="751325" y="1875600"/>
            <a:ext cx="7641350" cy="2130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 After Returning</a:t>
            </a:r>
            <a:endParaRPr/>
          </a:p>
        </p:txBody>
      </p:sp>
      <p:sp>
        <p:nvSpPr>
          <p:cNvPr id="419" name="Google Shape;419;p57"/>
          <p:cNvSpPr txBox="1"/>
          <p:nvPr>
            <p:ph idx="1" type="body"/>
          </p:nvPr>
        </p:nvSpPr>
        <p:spPr>
          <a:xfrm>
            <a:off x="886650" y="1448833"/>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El aviso solo se </a:t>
            </a:r>
            <a:r>
              <a:rPr lang="es"/>
              <a:t>ejecutará</a:t>
            </a:r>
            <a:r>
              <a:rPr lang="es"/>
              <a:t> si el punto de enlace termina normalmente, pudiendo acceder al valor de </a:t>
            </a:r>
            <a:r>
              <a:rPr lang="es"/>
              <a:t>retorno</a:t>
            </a:r>
            <a:r>
              <a:rPr lang="es"/>
              <a:t> devuelto por el punto de enlace.</a:t>
            </a:r>
            <a:endParaRPr/>
          </a:p>
        </p:txBody>
      </p:sp>
      <p:pic>
        <p:nvPicPr>
          <p:cNvPr id="420" name="Google Shape;420;p57"/>
          <p:cNvPicPr preferRelativeResize="0"/>
          <p:nvPr/>
        </p:nvPicPr>
        <p:blipFill>
          <a:blip r:embed="rId3">
            <a:alphaModFix/>
          </a:blip>
          <a:stretch>
            <a:fillRect/>
          </a:stretch>
        </p:blipFill>
        <p:spPr>
          <a:xfrm>
            <a:off x="2704100" y="2946025"/>
            <a:ext cx="3256400" cy="1830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 After Returning</a:t>
            </a:r>
            <a:endParaRPr/>
          </a:p>
        </p:txBody>
      </p:sp>
      <p:sp>
        <p:nvSpPr>
          <p:cNvPr id="426" name="Google Shape;426;p58"/>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sz="2100"/>
              <a:t>E</a:t>
            </a:r>
            <a:r>
              <a:rPr lang="es" sz="2100"/>
              <a:t>l método </a:t>
            </a:r>
            <a:r>
              <a:rPr i="1" lang="es" sz="2100"/>
              <a:t>Logger.writeLog </a:t>
            </a:r>
            <a:r>
              <a:rPr lang="es" sz="2100"/>
              <a:t>se ejecutará tras la </a:t>
            </a:r>
            <a:r>
              <a:rPr lang="es" sz="2100"/>
              <a:t>ejecución</a:t>
            </a:r>
            <a:r>
              <a:rPr lang="es" sz="2100"/>
              <a:t> de todo punto de enlace.</a:t>
            </a:r>
            <a:endParaRPr sz="2100"/>
          </a:p>
        </p:txBody>
      </p:sp>
      <p:pic>
        <p:nvPicPr>
          <p:cNvPr id="427" name="Google Shape;427;p58"/>
          <p:cNvPicPr preferRelativeResize="0"/>
          <p:nvPr/>
        </p:nvPicPr>
        <p:blipFill>
          <a:blip r:embed="rId3">
            <a:alphaModFix/>
          </a:blip>
          <a:stretch>
            <a:fillRect/>
          </a:stretch>
        </p:blipFill>
        <p:spPr>
          <a:xfrm>
            <a:off x="1395888" y="3015284"/>
            <a:ext cx="6352225" cy="12167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 After Returning</a:t>
            </a:r>
            <a:endParaRPr/>
          </a:p>
        </p:txBody>
      </p:sp>
      <p:sp>
        <p:nvSpPr>
          <p:cNvPr id="433" name="Google Shape;433;p59"/>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sz="2100"/>
              <a:t>Un segundo ejemplo..</a:t>
            </a:r>
            <a:endParaRPr sz="2100"/>
          </a:p>
        </p:txBody>
      </p:sp>
      <p:pic>
        <p:nvPicPr>
          <p:cNvPr id="434" name="Google Shape;434;p59"/>
          <p:cNvPicPr preferRelativeResize="0"/>
          <p:nvPr/>
        </p:nvPicPr>
        <p:blipFill>
          <a:blip r:embed="rId3">
            <a:alphaModFix/>
          </a:blip>
          <a:stretch>
            <a:fillRect/>
          </a:stretch>
        </p:blipFill>
        <p:spPr>
          <a:xfrm>
            <a:off x="1415375" y="2571756"/>
            <a:ext cx="5960972" cy="857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 After Throwing</a:t>
            </a:r>
            <a:endParaRPr/>
          </a:p>
        </p:txBody>
      </p:sp>
      <p:sp>
        <p:nvSpPr>
          <p:cNvPr id="440" name="Google Shape;440;p60"/>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sz="2100"/>
              <a:t>El aviso solo se ejecuta si el punto de enlace finaliza con el lanzamiento de una </a:t>
            </a:r>
            <a:r>
              <a:rPr lang="es" sz="2100"/>
              <a:t>excepción</a:t>
            </a:r>
            <a:r>
              <a:rPr lang="es" sz="2100"/>
              <a:t>, pudiendo acceder a la </a:t>
            </a:r>
            <a:r>
              <a:rPr lang="es" sz="2100"/>
              <a:t>excepción</a:t>
            </a:r>
            <a:r>
              <a:rPr lang="es" sz="2100"/>
              <a:t> lanzada.</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Aspect J</a:t>
            </a:r>
            <a:endParaRPr/>
          </a:p>
        </p:txBody>
      </p:sp>
      <p:sp>
        <p:nvSpPr>
          <p:cNvPr id="133" name="Google Shape;133;p16"/>
          <p:cNvSpPr txBox="1"/>
          <p:nvPr>
            <p:ph idx="1" type="body"/>
          </p:nvPr>
        </p:nvSpPr>
        <p:spPr>
          <a:xfrm>
            <a:off x="886650" y="12558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000"/>
              <a:t>Lenguaje orientado a aspectos, extension compatible de Java. </a:t>
            </a:r>
            <a:endParaRPr sz="2000"/>
          </a:p>
        </p:txBody>
      </p:sp>
      <p:pic>
        <p:nvPicPr>
          <p:cNvPr id="134" name="Google Shape;134;p16"/>
          <p:cNvPicPr preferRelativeResize="0"/>
          <p:nvPr/>
        </p:nvPicPr>
        <p:blipFill rotWithShape="1">
          <a:blip r:embed="rId3">
            <a:alphaModFix/>
          </a:blip>
          <a:srcRect b="6028" l="6212" r="5790" t="7353"/>
          <a:stretch/>
        </p:blipFill>
        <p:spPr>
          <a:xfrm>
            <a:off x="1712300" y="1744900"/>
            <a:ext cx="5221626" cy="2994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1"/>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 After Throwing</a:t>
            </a:r>
            <a:endParaRPr/>
          </a:p>
        </p:txBody>
      </p:sp>
      <p:sp>
        <p:nvSpPr>
          <p:cNvPr id="446" name="Google Shape;446;p61"/>
          <p:cNvSpPr txBox="1"/>
          <p:nvPr>
            <p:ph idx="1" type="body"/>
          </p:nvPr>
        </p:nvSpPr>
        <p:spPr>
          <a:xfrm>
            <a:off x="9628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sz="2100"/>
              <a:t>En el siguiente ejemplo el cuerpo del aviso se ejecutará tras las llamadas a los metodos publicos de cualquier clase que lancen una excepcion.</a:t>
            </a:r>
            <a:endParaRPr sz="2100"/>
          </a:p>
        </p:txBody>
      </p:sp>
      <p:pic>
        <p:nvPicPr>
          <p:cNvPr id="447" name="Google Shape;447;p61"/>
          <p:cNvPicPr preferRelativeResize="0"/>
          <p:nvPr/>
        </p:nvPicPr>
        <p:blipFill>
          <a:blip r:embed="rId3">
            <a:alphaModFix/>
          </a:blip>
          <a:stretch>
            <a:fillRect/>
          </a:stretch>
        </p:blipFill>
        <p:spPr>
          <a:xfrm>
            <a:off x="1204375" y="2941100"/>
            <a:ext cx="6156500" cy="1573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2"/>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-Durante(Around)</a:t>
            </a:r>
            <a:endParaRPr/>
          </a:p>
        </p:txBody>
      </p:sp>
      <p:sp>
        <p:nvSpPr>
          <p:cNvPr id="453" name="Google Shape;453;p62"/>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Se ejecutan en lugar del punto de enlace capturado. Mediante este tipo de avisos se puede;</a:t>
            </a:r>
            <a:endParaRPr/>
          </a:p>
          <a:p>
            <a:pPr indent="-381000" lvl="0" marL="914400" rtl="0" algn="l">
              <a:spcBef>
                <a:spcPts val="600"/>
              </a:spcBef>
              <a:spcAft>
                <a:spcPts val="0"/>
              </a:spcAft>
              <a:buSzPts val="2400"/>
              <a:buChar char="◆"/>
            </a:pPr>
            <a:r>
              <a:rPr lang="es"/>
              <a:t>Reemplazar la </a:t>
            </a:r>
            <a:r>
              <a:rPr lang="es"/>
              <a:t>ejecución</a:t>
            </a:r>
            <a:r>
              <a:rPr lang="es"/>
              <a:t> original del punto de enlace por otra alternativa.</a:t>
            </a:r>
            <a:endParaRPr/>
          </a:p>
          <a:p>
            <a:pPr indent="-381000" lvl="0" marL="914400" rtl="0" algn="l">
              <a:spcBef>
                <a:spcPts val="0"/>
              </a:spcBef>
              <a:spcAft>
                <a:spcPts val="0"/>
              </a:spcAft>
              <a:buSzPts val="2400"/>
              <a:buChar char="◆"/>
            </a:pPr>
            <a:r>
              <a:rPr lang="es"/>
              <a:t>Ignorar la </a:t>
            </a:r>
            <a:r>
              <a:rPr lang="es"/>
              <a:t>ejecución</a:t>
            </a:r>
            <a:r>
              <a:rPr lang="es"/>
              <a:t> del punto de enlace.</a:t>
            </a:r>
            <a:endParaRPr/>
          </a:p>
          <a:p>
            <a:pPr indent="-381000" lvl="0" marL="914400" rtl="0" algn="l">
              <a:spcBef>
                <a:spcPts val="0"/>
              </a:spcBef>
              <a:spcAft>
                <a:spcPts val="0"/>
              </a:spcAft>
              <a:buSzPts val="2400"/>
              <a:buChar char="◆"/>
            </a:pPr>
            <a:r>
              <a:rPr lang="es"/>
              <a:t>Cambiar el contexto sobre el que se ejecuta el punto de enlace.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3"/>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-Durante(Around)</a:t>
            </a:r>
            <a:endParaRPr/>
          </a:p>
        </p:txBody>
      </p:sp>
      <p:sp>
        <p:nvSpPr>
          <p:cNvPr id="459" name="Google Shape;459;p63"/>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a:t>Dado que los advices around sustituyen al punto de enlace capturado, </a:t>
            </a:r>
            <a:r>
              <a:rPr lang="es"/>
              <a:t>deberán</a:t>
            </a:r>
            <a:r>
              <a:rPr lang="es"/>
              <a:t> devolver un valor de un tipo comparable al tipo compatible al tipo de retorno del punto de enlace reemplazado.</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-Durante(Around)</a:t>
            </a:r>
            <a:endParaRPr/>
          </a:p>
        </p:txBody>
      </p:sp>
      <p:pic>
        <p:nvPicPr>
          <p:cNvPr id="465" name="Google Shape;465;p64"/>
          <p:cNvPicPr preferRelativeResize="0"/>
          <p:nvPr/>
        </p:nvPicPr>
        <p:blipFill>
          <a:blip r:embed="rId3">
            <a:alphaModFix/>
          </a:blip>
          <a:stretch>
            <a:fillRect/>
          </a:stretch>
        </p:blipFill>
        <p:spPr>
          <a:xfrm>
            <a:off x="1028176" y="1974274"/>
            <a:ext cx="7000375" cy="1816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Advices -Durante(Around)</a:t>
            </a:r>
            <a:endParaRPr/>
          </a:p>
        </p:txBody>
      </p:sp>
      <p:sp>
        <p:nvSpPr>
          <p:cNvPr id="471" name="Google Shape;471;p65"/>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s" sz="2100"/>
              <a:t>Mediante un aviso around es posible realizar comprobación de parámetros de una forma más elegante, sin necesidad de utilizar excepciones como pasaba con los avisos before:</a:t>
            </a:r>
            <a:endParaRPr sz="2100"/>
          </a:p>
        </p:txBody>
      </p:sp>
      <p:pic>
        <p:nvPicPr>
          <p:cNvPr id="472" name="Google Shape;472;p65"/>
          <p:cNvPicPr preferRelativeResize="0"/>
          <p:nvPr/>
        </p:nvPicPr>
        <p:blipFill>
          <a:blip r:embed="rId3">
            <a:alphaModFix/>
          </a:blip>
          <a:stretch>
            <a:fillRect/>
          </a:stretch>
        </p:blipFill>
        <p:spPr>
          <a:xfrm>
            <a:off x="1347578" y="3056278"/>
            <a:ext cx="6011575" cy="1371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6"/>
          <p:cNvSpPr txBox="1"/>
          <p:nvPr>
            <p:ph type="ctrTitle"/>
          </p:nvPr>
        </p:nvSpPr>
        <p:spPr>
          <a:xfrm>
            <a:off x="3652200" y="830450"/>
            <a:ext cx="5017500" cy="1578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5000">
                <a:solidFill>
                  <a:srgbClr val="000000"/>
                </a:solidFill>
              </a:rPr>
              <a:t>GRACIAS</a:t>
            </a:r>
            <a:endParaRPr sz="5000">
              <a:solidFill>
                <a:srgbClr val="000000"/>
              </a:solidFill>
            </a:endParaRPr>
          </a:p>
        </p:txBody>
      </p:sp>
      <p:pic>
        <p:nvPicPr>
          <p:cNvPr id="478" name="Google Shape;478;p66"/>
          <p:cNvPicPr preferRelativeResize="0"/>
          <p:nvPr/>
        </p:nvPicPr>
        <p:blipFill rotWithShape="1">
          <a:blip r:embed="rId3">
            <a:alphaModFix/>
          </a:blip>
          <a:srcRect b="8850" l="0" r="0" t="2292"/>
          <a:stretch/>
        </p:blipFill>
        <p:spPr>
          <a:xfrm>
            <a:off x="5796600" y="1691475"/>
            <a:ext cx="3347400" cy="345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Crosscuting</a:t>
            </a:r>
            <a:endParaRPr/>
          </a:p>
        </p:txBody>
      </p:sp>
      <p:sp>
        <p:nvSpPr>
          <p:cNvPr id="140" name="Google Shape;140;p17"/>
          <p:cNvSpPr txBox="1"/>
          <p:nvPr>
            <p:ph idx="1" type="body"/>
          </p:nvPr>
        </p:nvSpPr>
        <p:spPr>
          <a:xfrm>
            <a:off x="514800" y="1582775"/>
            <a:ext cx="3934500" cy="288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300"/>
              <a:t>La forma en que los aspectos “atraviesan” las clases de la aplicación principal. Existen dos tipos de crosscutting: </a:t>
            </a:r>
            <a:endParaRPr sz="2300"/>
          </a:p>
          <a:p>
            <a:pPr indent="-374650" lvl="0" marL="457200" rtl="0" algn="l">
              <a:spcBef>
                <a:spcPts val="600"/>
              </a:spcBef>
              <a:spcAft>
                <a:spcPts val="0"/>
              </a:spcAft>
              <a:buSzPts val="2300"/>
              <a:buChar char="◆"/>
            </a:pPr>
            <a:r>
              <a:rPr lang="es" sz="2300"/>
              <a:t>Dinámico</a:t>
            </a:r>
            <a:r>
              <a:rPr lang="es" sz="2300"/>
              <a:t> </a:t>
            </a:r>
            <a:endParaRPr sz="2300"/>
          </a:p>
          <a:p>
            <a:pPr indent="-374650" lvl="0" marL="457200" rtl="0" algn="l">
              <a:spcBef>
                <a:spcPts val="0"/>
              </a:spcBef>
              <a:spcAft>
                <a:spcPts val="0"/>
              </a:spcAft>
              <a:buSzPts val="2300"/>
              <a:buChar char="◆"/>
            </a:pPr>
            <a:r>
              <a:rPr lang="es" sz="2300"/>
              <a:t>Estático</a:t>
            </a:r>
            <a:endParaRPr sz="2300"/>
          </a:p>
        </p:txBody>
      </p:sp>
      <p:pic>
        <p:nvPicPr>
          <p:cNvPr id="141" name="Google Shape;141;p17"/>
          <p:cNvPicPr preferRelativeResize="0"/>
          <p:nvPr/>
        </p:nvPicPr>
        <p:blipFill>
          <a:blip r:embed="rId3">
            <a:alphaModFix/>
          </a:blip>
          <a:stretch>
            <a:fillRect/>
          </a:stretch>
        </p:blipFill>
        <p:spPr>
          <a:xfrm>
            <a:off x="4349175" y="1692800"/>
            <a:ext cx="4636800" cy="241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Dinámico</a:t>
            </a:r>
            <a:r>
              <a:rPr lang="es"/>
              <a:t> </a:t>
            </a:r>
            <a:endParaRPr/>
          </a:p>
        </p:txBody>
      </p:sp>
      <p:sp>
        <p:nvSpPr>
          <p:cNvPr id="147" name="Google Shape;147;p18"/>
          <p:cNvSpPr txBox="1"/>
          <p:nvPr>
            <p:ph idx="1" type="body"/>
          </p:nvPr>
        </p:nvSpPr>
        <p:spPr>
          <a:xfrm>
            <a:off x="886650" y="1598400"/>
            <a:ext cx="40236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L</a:t>
            </a:r>
            <a:r>
              <a:rPr lang="es"/>
              <a:t>os aspectos afectan al comportamiento de la aplicación, modificando o añadiendo nuevo comportamiento. Es el tipo de crosscutting más usado en AspectJ. </a:t>
            </a:r>
            <a:endParaRPr/>
          </a:p>
        </p:txBody>
      </p:sp>
      <p:pic>
        <p:nvPicPr>
          <p:cNvPr id="148" name="Google Shape;148;p18"/>
          <p:cNvPicPr preferRelativeResize="0"/>
          <p:nvPr/>
        </p:nvPicPr>
        <p:blipFill>
          <a:blip r:embed="rId3">
            <a:alphaModFix/>
          </a:blip>
          <a:stretch>
            <a:fillRect/>
          </a:stretch>
        </p:blipFill>
        <p:spPr>
          <a:xfrm>
            <a:off x="4910225" y="1983025"/>
            <a:ext cx="3347125" cy="188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Estático</a:t>
            </a:r>
            <a:endParaRPr/>
          </a:p>
        </p:txBody>
      </p:sp>
      <p:sp>
        <p:nvSpPr>
          <p:cNvPr id="154" name="Google Shape;154;p19"/>
          <p:cNvSpPr txBox="1"/>
          <p:nvPr>
            <p:ph idx="1" type="body"/>
          </p:nvPr>
        </p:nvSpPr>
        <p:spPr>
          <a:xfrm>
            <a:off x="886650" y="148685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300"/>
              <a:t>L</a:t>
            </a:r>
            <a:r>
              <a:rPr lang="es" sz="2300"/>
              <a:t>os aspectos afectan a la estructura estática del programa (clases, interfaces y aspectos). La función principal del crosscutting estático es dar soporte a la implementación del crosscutting dinámico. </a:t>
            </a:r>
            <a:endParaRPr sz="2300"/>
          </a:p>
        </p:txBody>
      </p:sp>
      <p:pic>
        <p:nvPicPr>
          <p:cNvPr id="155" name="Google Shape;155;p19"/>
          <p:cNvPicPr preferRelativeResize="0"/>
          <p:nvPr/>
        </p:nvPicPr>
        <p:blipFill>
          <a:blip r:embed="rId3">
            <a:alphaModFix/>
          </a:blip>
          <a:stretch>
            <a:fillRect/>
          </a:stretch>
        </p:blipFill>
        <p:spPr>
          <a:xfrm>
            <a:off x="3294700" y="3173918"/>
            <a:ext cx="2019050" cy="153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Aspects</a:t>
            </a:r>
            <a:endParaRPr/>
          </a:p>
        </p:txBody>
      </p:sp>
      <p:sp>
        <p:nvSpPr>
          <p:cNvPr id="161" name="Google Shape;161;p20"/>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2300"/>
              <a:t>Se declara de forma similar al de una clase, encapsula los puntos de cortes, avisos, </a:t>
            </a:r>
            <a:r>
              <a:rPr lang="es" sz="2300"/>
              <a:t>instrucciones</a:t>
            </a:r>
            <a:r>
              <a:rPr lang="es" sz="2300"/>
              <a:t> y declaraciones </a:t>
            </a:r>
            <a:r>
              <a:rPr lang="es" sz="2300"/>
              <a:t>además</a:t>
            </a:r>
            <a:r>
              <a:rPr lang="es" sz="2300"/>
              <a:t> de sus propios </a:t>
            </a:r>
            <a:r>
              <a:rPr lang="es" sz="2300"/>
              <a:t>métodos</a:t>
            </a:r>
            <a:r>
              <a:rPr lang="es" sz="2300"/>
              <a:t> y </a:t>
            </a:r>
            <a:r>
              <a:rPr lang="es" sz="2300"/>
              <a:t>atributos</a:t>
            </a:r>
            <a:r>
              <a:rPr lang="es" sz="2300"/>
              <a:t>.</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name="Escalus template">
  <a:themeElements>
    <a:clrScheme name="Custom 347">
      <a:dk1>
        <a:srgbClr val="004C52"/>
      </a:dk1>
      <a:lt1>
        <a:srgbClr val="FFFFFF"/>
      </a:lt1>
      <a:dk2>
        <a:srgbClr val="788788"/>
      </a:dk2>
      <a:lt2>
        <a:srgbClr val="D7EEEC"/>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